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8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  <p:sldId id="272" r:id="rId17"/>
    <p:sldId id="271" r:id="rId18"/>
    <p:sldId id="274" r:id="rId19"/>
    <p:sldId id="273" r:id="rId20"/>
    <p:sldId id="275" r:id="rId21"/>
    <p:sldId id="281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Lucida Sans Unicode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Lucida Sans Unicode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Lucida Sans Unicode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Lucida Sans Unicode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Lucida Sans Unicode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91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tec\Documents\OMessenger\Received%20files\APC%20&#3588;&#3635;&#3609;&#3623;&#3603;%203%25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3585;&#3619;&#3634;&#3615;%2044-58.xls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3585;&#3619;&#3634;&#3615;%2044-58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5902340332458971E-2"/>
          <c:y val="4.7446665320681133E-2"/>
          <c:w val="0.89383989501312655"/>
          <c:h val="0.77476273131946549"/>
        </c:manualLayout>
      </c:layout>
      <c:lineChart>
        <c:grouping val="standard"/>
        <c:ser>
          <c:idx val="0"/>
          <c:order val="0"/>
          <c:spPr>
            <a:ln w="38100"/>
          </c:spPr>
          <c:marker>
            <c:spPr>
              <a:ln w="25400"/>
            </c:spPr>
          </c:marker>
          <c:dLbls>
            <c:dLblPos val="t"/>
            <c:showVal val="1"/>
          </c:dLbls>
          <c:cat>
            <c:numRef>
              <c:f>APC!$A$2:$A$20</c:f>
              <c:numCache>
                <c:formatCode>General</c:formatCode>
                <c:ptCount val="19"/>
                <c:pt idx="0">
                  <c:v>2540</c:v>
                </c:pt>
                <c:pt idx="1">
                  <c:v>2541</c:v>
                </c:pt>
                <c:pt idx="2">
                  <c:v>2542</c:v>
                </c:pt>
                <c:pt idx="3">
                  <c:v>2543</c:v>
                </c:pt>
                <c:pt idx="4">
                  <c:v>2544</c:v>
                </c:pt>
                <c:pt idx="5">
                  <c:v>2545</c:v>
                </c:pt>
                <c:pt idx="6">
                  <c:v>2546</c:v>
                </c:pt>
                <c:pt idx="7">
                  <c:v>2547</c:v>
                </c:pt>
                <c:pt idx="8">
                  <c:v>2548</c:v>
                </c:pt>
                <c:pt idx="9">
                  <c:v>2549</c:v>
                </c:pt>
                <c:pt idx="10">
                  <c:v>2550</c:v>
                </c:pt>
                <c:pt idx="11">
                  <c:v>2551</c:v>
                </c:pt>
                <c:pt idx="12">
                  <c:v>2552</c:v>
                </c:pt>
                <c:pt idx="13">
                  <c:v>2553</c:v>
                </c:pt>
                <c:pt idx="14">
                  <c:v>2554</c:v>
                </c:pt>
                <c:pt idx="15">
                  <c:v>2555</c:v>
                </c:pt>
                <c:pt idx="16">
                  <c:v>2556</c:v>
                </c:pt>
                <c:pt idx="17">
                  <c:v>2557</c:v>
                </c:pt>
                <c:pt idx="18">
                  <c:v>2558</c:v>
                </c:pt>
              </c:numCache>
            </c:numRef>
          </c:cat>
          <c:val>
            <c:numRef>
              <c:f>APC!$B$2:$B$20</c:f>
              <c:numCache>
                <c:formatCode>General</c:formatCode>
                <c:ptCount val="19"/>
                <c:pt idx="0">
                  <c:v>8.09</c:v>
                </c:pt>
                <c:pt idx="1">
                  <c:v>8.14</c:v>
                </c:pt>
                <c:pt idx="2">
                  <c:v>6.6499999999999995</c:v>
                </c:pt>
                <c:pt idx="3">
                  <c:v>6.8599999999999985</c:v>
                </c:pt>
                <c:pt idx="4">
                  <c:v>7.39</c:v>
                </c:pt>
                <c:pt idx="5">
                  <c:v>7.45</c:v>
                </c:pt>
                <c:pt idx="6">
                  <c:v>7.89</c:v>
                </c:pt>
                <c:pt idx="7">
                  <c:v>7.96</c:v>
                </c:pt>
                <c:pt idx="8">
                  <c:v>8.1300000000000008</c:v>
                </c:pt>
                <c:pt idx="9">
                  <c:v>8.16</c:v>
                </c:pt>
                <c:pt idx="10">
                  <c:v>7.89</c:v>
                </c:pt>
                <c:pt idx="11">
                  <c:v>7.57</c:v>
                </c:pt>
                <c:pt idx="12">
                  <c:v>6.74</c:v>
                </c:pt>
                <c:pt idx="13" formatCode="0.00">
                  <c:v>6.7</c:v>
                </c:pt>
                <c:pt idx="14">
                  <c:v>7.13</c:v>
                </c:pt>
                <c:pt idx="15">
                  <c:v>7.09</c:v>
                </c:pt>
                <c:pt idx="16">
                  <c:v>6.79</c:v>
                </c:pt>
                <c:pt idx="17" formatCode="0.00">
                  <c:v>6.91</c:v>
                </c:pt>
                <c:pt idx="18">
                  <c:v>6.95</c:v>
                </c:pt>
              </c:numCache>
            </c:numRef>
          </c:val>
        </c:ser>
        <c:marker val="1"/>
        <c:axId val="71290240"/>
        <c:axId val="72521216"/>
      </c:lineChart>
      <c:catAx>
        <c:axId val="71290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ปี</a:t>
                </a:r>
              </a:p>
            </c:rich>
          </c:tx>
          <c:layout/>
        </c:title>
        <c:numFmt formatCode="General" sourceLinked="1"/>
        <c:tickLblPos val="nextTo"/>
        <c:crossAx val="72521216"/>
        <c:crosses val="autoZero"/>
        <c:auto val="1"/>
        <c:lblAlgn val="ctr"/>
        <c:lblOffset val="100"/>
      </c:catAx>
      <c:valAx>
        <c:axId val="72521216"/>
        <c:scaling>
          <c:orientation val="minMax"/>
          <c:max val="9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h-TH"/>
                  <a:t>ลิตร/คน/ปี</a:t>
                </a:r>
              </a:p>
            </c:rich>
          </c:tx>
          <c:layout/>
        </c:title>
        <c:numFmt formatCode="General" sourceLinked="1"/>
        <c:tickLblPos val="nextTo"/>
        <c:crossAx val="71290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1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977552765389563"/>
          <c:y val="2.2876966292414355E-2"/>
          <c:w val="0.86296669947506566"/>
          <c:h val="0.81357112975602275"/>
        </c:manualLayout>
      </c:layout>
      <c:lineChart>
        <c:grouping val="standard"/>
        <c:ser>
          <c:idx val="0"/>
          <c:order val="0"/>
          <c:tx>
            <c:strRef>
              <c:f>ปี58!$B$24</c:f>
              <c:strCache>
                <c:ptCount val="1"/>
                <c:pt idx="0">
                  <c:v>ชาย</c:v>
                </c:pt>
              </c:strCache>
            </c:strRef>
          </c:tx>
          <c:dLbls>
            <c:dLblPos val="t"/>
            <c:showVal val="1"/>
          </c:dLbls>
          <c:cat>
            <c:numRef>
              <c:f>ปี58!$A$25:$A$33</c:f>
              <c:numCache>
                <c:formatCode>General</c:formatCode>
                <c:ptCount val="9"/>
                <c:pt idx="0">
                  <c:v>2544</c:v>
                </c:pt>
                <c:pt idx="1">
                  <c:v>2547</c:v>
                </c:pt>
                <c:pt idx="2">
                  <c:v>2549</c:v>
                </c:pt>
                <c:pt idx="3">
                  <c:v>2550</c:v>
                </c:pt>
                <c:pt idx="4">
                  <c:v>2552</c:v>
                </c:pt>
                <c:pt idx="5">
                  <c:v>2554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ปี58!$B$25:$B$33</c:f>
              <c:numCache>
                <c:formatCode>0.0</c:formatCode>
                <c:ptCount val="9"/>
                <c:pt idx="0">
                  <c:v>55.9</c:v>
                </c:pt>
                <c:pt idx="1">
                  <c:v>55.5</c:v>
                </c:pt>
                <c:pt idx="2">
                  <c:v>50.2</c:v>
                </c:pt>
                <c:pt idx="3">
                  <c:v>52.3</c:v>
                </c:pt>
                <c:pt idx="4">
                  <c:v>54.5</c:v>
                </c:pt>
                <c:pt idx="5">
                  <c:v>53.4</c:v>
                </c:pt>
                <c:pt idx="6">
                  <c:v>54</c:v>
                </c:pt>
                <c:pt idx="7">
                  <c:v>53</c:v>
                </c:pt>
                <c:pt idx="8">
                  <c:v>56.6</c:v>
                </c:pt>
              </c:numCache>
            </c:numRef>
          </c:val>
        </c:ser>
        <c:ser>
          <c:idx val="1"/>
          <c:order val="1"/>
          <c:tx>
            <c:strRef>
              <c:f>ปี58!$C$24</c:f>
              <c:strCache>
                <c:ptCount val="1"/>
                <c:pt idx="0">
                  <c:v>หญิง</c:v>
                </c:pt>
              </c:strCache>
            </c:strRef>
          </c:tx>
          <c:dLbls>
            <c:dLblPos val="t"/>
            <c:showVal val="1"/>
          </c:dLbls>
          <c:cat>
            <c:numRef>
              <c:f>ปี58!$A$25:$A$33</c:f>
              <c:numCache>
                <c:formatCode>General</c:formatCode>
                <c:ptCount val="9"/>
                <c:pt idx="0">
                  <c:v>2544</c:v>
                </c:pt>
                <c:pt idx="1">
                  <c:v>2547</c:v>
                </c:pt>
                <c:pt idx="2">
                  <c:v>2549</c:v>
                </c:pt>
                <c:pt idx="3">
                  <c:v>2550</c:v>
                </c:pt>
                <c:pt idx="4">
                  <c:v>2552</c:v>
                </c:pt>
                <c:pt idx="5">
                  <c:v>2554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ปี58!$C$25:$C$33</c:f>
              <c:numCache>
                <c:formatCode>0.0</c:formatCode>
                <c:ptCount val="9"/>
                <c:pt idx="0">
                  <c:v>9.8000000000000007</c:v>
                </c:pt>
                <c:pt idx="1">
                  <c:v>10.3</c:v>
                </c:pt>
                <c:pt idx="2">
                  <c:v>9.1</c:v>
                </c:pt>
                <c:pt idx="3">
                  <c:v>9.1</c:v>
                </c:pt>
                <c:pt idx="4">
                  <c:v>10.8</c:v>
                </c:pt>
                <c:pt idx="5">
                  <c:v>10.9</c:v>
                </c:pt>
                <c:pt idx="6">
                  <c:v>11.8</c:v>
                </c:pt>
                <c:pt idx="7">
                  <c:v>12.9</c:v>
                </c:pt>
                <c:pt idx="8">
                  <c:v>13</c:v>
                </c:pt>
              </c:numCache>
            </c:numRef>
          </c:val>
        </c:ser>
        <c:ser>
          <c:idx val="2"/>
          <c:order val="2"/>
          <c:tx>
            <c:strRef>
              <c:f>ปี58!$D$24</c:f>
              <c:strCache>
                <c:ptCount val="1"/>
                <c:pt idx="0">
                  <c:v>รวม</c:v>
                </c:pt>
              </c:strCache>
            </c:strRef>
          </c:tx>
          <c:dLbls>
            <c:dLblPos val="t"/>
            <c:showVal val="1"/>
          </c:dLbls>
          <c:cat>
            <c:numRef>
              <c:f>ปี58!$A$25:$A$33</c:f>
              <c:numCache>
                <c:formatCode>General</c:formatCode>
                <c:ptCount val="9"/>
                <c:pt idx="0">
                  <c:v>2544</c:v>
                </c:pt>
                <c:pt idx="1">
                  <c:v>2547</c:v>
                </c:pt>
                <c:pt idx="2">
                  <c:v>2549</c:v>
                </c:pt>
                <c:pt idx="3">
                  <c:v>2550</c:v>
                </c:pt>
                <c:pt idx="4">
                  <c:v>2552</c:v>
                </c:pt>
                <c:pt idx="5">
                  <c:v>2554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ปี58!$D$25:$D$33</c:f>
              <c:numCache>
                <c:formatCode>0.0</c:formatCode>
                <c:ptCount val="9"/>
                <c:pt idx="0">
                  <c:v>32.700000000000003</c:v>
                </c:pt>
                <c:pt idx="1">
                  <c:v>32.700000000000003</c:v>
                </c:pt>
                <c:pt idx="2">
                  <c:v>31.5</c:v>
                </c:pt>
                <c:pt idx="3">
                  <c:v>30</c:v>
                </c:pt>
                <c:pt idx="4">
                  <c:v>32</c:v>
                </c:pt>
                <c:pt idx="5">
                  <c:v>31.5</c:v>
                </c:pt>
                <c:pt idx="6">
                  <c:v>32.200000000000003</c:v>
                </c:pt>
                <c:pt idx="7">
                  <c:v>32.300000000000004</c:v>
                </c:pt>
                <c:pt idx="8">
                  <c:v>34</c:v>
                </c:pt>
              </c:numCache>
            </c:numRef>
          </c:val>
        </c:ser>
        <c:marker val="1"/>
        <c:axId val="72580480"/>
        <c:axId val="72590464"/>
      </c:lineChart>
      <c:catAx>
        <c:axId val="72580480"/>
        <c:scaling>
          <c:orientation val="minMax"/>
        </c:scaling>
        <c:axPos val="b"/>
        <c:numFmt formatCode="General" sourceLinked="1"/>
        <c:tickLblPos val="nextTo"/>
        <c:crossAx val="72590464"/>
        <c:crosses val="autoZero"/>
        <c:auto val="1"/>
        <c:lblAlgn val="ctr"/>
        <c:lblOffset val="100"/>
      </c:catAx>
      <c:valAx>
        <c:axId val="72590464"/>
        <c:scaling>
          <c:orientation val="minMax"/>
          <c:max val="7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ร้อยละ</a:t>
                </a:r>
              </a:p>
            </c:rich>
          </c:tx>
          <c:layout>
            <c:manualLayout>
              <c:xMode val="edge"/>
              <c:yMode val="edge"/>
              <c:x val="0.14608670748649813"/>
              <c:y val="2.6220612953164551E-3"/>
            </c:manualLayout>
          </c:layout>
        </c:title>
        <c:numFmt formatCode="0.0" sourceLinked="1"/>
        <c:tickLblPos val="nextTo"/>
        <c:crossAx val="7258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357321752875266"/>
          <c:y val="0.92429099358885225"/>
          <c:w val="0.68994791666667665"/>
          <c:h val="7.3732260007235581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436793893740381"/>
          <c:y val="7.5242358917713789E-2"/>
          <c:w val="0.90023381452319351"/>
          <c:h val="0.72282756981162721"/>
        </c:manualLayout>
      </c:layout>
      <c:lineChart>
        <c:grouping val="standard"/>
        <c:ser>
          <c:idx val="0"/>
          <c:order val="0"/>
          <c:tx>
            <c:strRef>
              <c:f>ปี58!$F$1</c:f>
              <c:strCache>
                <c:ptCount val="1"/>
                <c:pt idx="0">
                  <c:v>อายุ 15-19 ปี</c:v>
                </c:pt>
              </c:strCache>
            </c:strRef>
          </c:tx>
          <c:spPr>
            <a:ln w="41275"/>
          </c:spPr>
          <c:dLbls>
            <c:dLbl>
              <c:idx val="6"/>
              <c:tx>
                <c:rich>
                  <a:bodyPr/>
                  <a:lstStyle/>
                  <a:p>
                    <a:r>
                      <a:rPr lang="en-US" sz="1400" smtClean="0"/>
                      <a:t>19.1</a:t>
                    </a:r>
                    <a:endParaRPr lang="en-US" sz="1400" dirty="0"/>
                  </a:p>
                </c:rich>
              </c:tx>
              <c:dLblPos val="t"/>
              <c:showVal val="1"/>
            </c:dLbl>
            <c:dLblPos val="t"/>
            <c:showVal val="1"/>
          </c:dLbls>
          <c:cat>
            <c:numRef>
              <c:f>ปี58!$E$2:$E$8</c:f>
              <c:numCache>
                <c:formatCode>General</c:formatCode>
                <c:ptCount val="7"/>
                <c:pt idx="0">
                  <c:v>2544</c:v>
                </c:pt>
                <c:pt idx="1">
                  <c:v>2547</c:v>
                </c:pt>
                <c:pt idx="2">
                  <c:v>2550</c:v>
                </c:pt>
                <c:pt idx="3">
                  <c:v>2554</c:v>
                </c:pt>
                <c:pt idx="4">
                  <c:v>2556</c:v>
                </c:pt>
                <c:pt idx="5">
                  <c:v>2557</c:v>
                </c:pt>
                <c:pt idx="6">
                  <c:v>2558</c:v>
                </c:pt>
              </c:numCache>
            </c:numRef>
          </c:cat>
          <c:val>
            <c:numRef>
              <c:f>ปี58!$F$2:$F$8</c:f>
              <c:numCache>
                <c:formatCode>0.0</c:formatCode>
                <c:ptCount val="7"/>
                <c:pt idx="0">
                  <c:v>11.04</c:v>
                </c:pt>
                <c:pt idx="1">
                  <c:v>13.74</c:v>
                </c:pt>
                <c:pt idx="2" formatCode="General">
                  <c:v>12.9</c:v>
                </c:pt>
                <c:pt idx="3">
                  <c:v>14</c:v>
                </c:pt>
                <c:pt idx="4">
                  <c:v>16.010000000000005</c:v>
                </c:pt>
                <c:pt idx="5" formatCode="General">
                  <c:v>18.100000000000001</c:v>
                </c:pt>
                <c:pt idx="6">
                  <c:v>19.12</c:v>
                </c:pt>
              </c:numCache>
            </c:numRef>
          </c:val>
        </c:ser>
        <c:ser>
          <c:idx val="1"/>
          <c:order val="1"/>
          <c:tx>
            <c:strRef>
              <c:f>ปี58!$G$1</c:f>
              <c:strCache>
                <c:ptCount val="1"/>
                <c:pt idx="0">
                  <c:v>อายุ 15 ปีขึ้นไป</c:v>
                </c:pt>
              </c:strCache>
            </c:strRef>
          </c:tx>
          <c:spPr>
            <a:ln w="41275"/>
          </c:spPr>
          <c:dLbls>
            <c:dLblPos val="t"/>
            <c:showVal val="1"/>
          </c:dLbls>
          <c:cat>
            <c:numRef>
              <c:f>ปี58!$E$2:$E$8</c:f>
              <c:numCache>
                <c:formatCode>General</c:formatCode>
                <c:ptCount val="7"/>
                <c:pt idx="0">
                  <c:v>2544</c:v>
                </c:pt>
                <c:pt idx="1">
                  <c:v>2547</c:v>
                </c:pt>
                <c:pt idx="2">
                  <c:v>2550</c:v>
                </c:pt>
                <c:pt idx="3">
                  <c:v>2554</c:v>
                </c:pt>
                <c:pt idx="4">
                  <c:v>2556</c:v>
                </c:pt>
                <c:pt idx="5">
                  <c:v>2557</c:v>
                </c:pt>
                <c:pt idx="6">
                  <c:v>2558</c:v>
                </c:pt>
              </c:numCache>
            </c:numRef>
          </c:cat>
          <c:val>
            <c:numRef>
              <c:f>ปี58!$G$2:$G$8</c:f>
              <c:numCache>
                <c:formatCode>General</c:formatCode>
                <c:ptCount val="7"/>
                <c:pt idx="0">
                  <c:v>32.700000000000003</c:v>
                </c:pt>
                <c:pt idx="1">
                  <c:v>32.700000000000003</c:v>
                </c:pt>
                <c:pt idx="2" formatCode="0.0">
                  <c:v>30</c:v>
                </c:pt>
                <c:pt idx="3">
                  <c:v>31.5</c:v>
                </c:pt>
                <c:pt idx="4">
                  <c:v>32.200000000000003</c:v>
                </c:pt>
                <c:pt idx="5">
                  <c:v>32.300000000000004</c:v>
                </c:pt>
                <c:pt idx="6" formatCode="0.0">
                  <c:v>34</c:v>
                </c:pt>
              </c:numCache>
            </c:numRef>
          </c:val>
        </c:ser>
        <c:marker val="1"/>
        <c:axId val="73308416"/>
        <c:axId val="73314304"/>
      </c:lineChart>
      <c:catAx>
        <c:axId val="73308416"/>
        <c:scaling>
          <c:orientation val="minMax"/>
        </c:scaling>
        <c:axPos val="b"/>
        <c:numFmt formatCode="General" sourceLinked="1"/>
        <c:tickLblPos val="nextTo"/>
        <c:crossAx val="73314304"/>
        <c:crosses val="autoZero"/>
        <c:auto val="1"/>
        <c:lblAlgn val="ctr"/>
        <c:lblOffset val="100"/>
      </c:catAx>
      <c:valAx>
        <c:axId val="73314304"/>
        <c:scaling>
          <c:orientation val="minMax"/>
          <c:max val="40"/>
          <c:min val="5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ร้อยละ</a:t>
                </a:r>
              </a:p>
            </c:rich>
          </c:tx>
          <c:layout>
            <c:manualLayout>
              <c:xMode val="edge"/>
              <c:yMode val="edge"/>
              <c:x val="0.1"/>
              <c:y val="1.4904587630771527E-2"/>
            </c:manualLayout>
          </c:layout>
        </c:title>
        <c:numFmt formatCode="0.0" sourceLinked="1"/>
        <c:tickLblPos val="nextTo"/>
        <c:crossAx val="7330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077777777777777"/>
          <c:y val="0.91658984880411076"/>
          <c:w val="0.8242222222222223"/>
          <c:h val="6.447258881372243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74723F-F9F1-43F9-B546-B84089DA371B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F6744-81AE-4841-9748-82CDD30887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706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th-TH" smtClean="0">
                <a:latin typeface="Tahoma" pitchFamily="34" charset="0"/>
                <a:cs typeface="Tahoma" pitchFamily="34" charset="0"/>
              </a:rPr>
              <a:t>ปัจจัยเสี่ยงที่เป็นสาเหตุสำคัญของการสูญเสียปีสุขภาวะของคนไทย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5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 อันดับแรก เครื่องดื่มแอลกอฮอล์, บุหรี่/ยาสูบ,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HT,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ไม่สวมหมวกนิรภัย และ คอเลสเตอรอลในเลือดสูง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C78ED5-89F7-438A-982D-B711056E20A8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h-TH" alt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th-TH" smtClean="0"/>
              <a:t>ความชุกของนักดื่มในประชากรผู้ใหญ่ (อายุ 15ปีขึ้นไป) คิดเป็นร้อยละ 32.3 และมีแนวโน้มเพิ่มขึ้นเล็กน้อยเป็นร้อยละ 34.0 ในปี 2558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mtClean="0"/>
              <a:t>แต่ความชุกของนักดื่มในประชากรวัยรุ่น (อายุ 15-19 ปี) คิดเป็นร้อยละ 18.1เพิ่มขึ้นจากปี 2554ที่ร้อยละ 14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mtClean="0"/>
              <a:t>ซึ่งมีแนวโน้มเพิ่มขึ้นอย่างรวดเร็วและต่อเนื่อง โดยในปี 2558 คิดเป็นร้อยละ 19.1</a:t>
            </a:r>
          </a:p>
        </p:txBody>
      </p:sp>
      <p:sp>
        <p:nvSpPr>
          <p:cNvPr id="3789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651F4A-1C5B-4C18-A36E-ACB693DFEA11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h-TH" alt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th-TH" smtClean="0"/>
              <a:t>ความชุกของนักดื่มในประชากรผู้ใหญ่ (อายุ 15ปีขึ้นไป) คิดเป็นร้อยละ 32.3 และมีแนวโน้มเพิ่มขึ้นเล็กน้อยเป็นร้อยละ 34.0 ในปี 2558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mtClean="0"/>
              <a:t>แต่ความชุกของนักดื่มในประชากรวัยรุ่น (อายุ 15-19 ปี) คิดเป็นร้อยละ 18.1เพิ่มขึ้นจากปี 2554ที่ร้อยละ 14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mtClean="0"/>
              <a:t>ซึ่งมีแนวโน้มเพิ่มขึ้นอย่างรวดเร็วและต่อเนื่อง โดยในปี 2558 คิดเป็นร้อยละ 19.1</a:t>
            </a:r>
          </a:p>
        </p:txBody>
      </p:sp>
      <p:sp>
        <p:nvSpPr>
          <p:cNvPr id="389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3345B7-947C-4624-B4DF-50168D12396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h-TH" alt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3994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BC000-5368-4E04-9B89-6BBFD776C692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th-TH" alt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4096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5097EC-4E61-412F-96CF-261353AF7E07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กลุ่ม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รูปแบบอิสระ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11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84434D-66EE-43A5-8835-C6851A9E1C86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12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3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B5794A-0B6E-443B-8D12-E464C993F3D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AFCF-C11E-4800-9DE0-FC09434823A6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A79C-79B8-4728-99F0-49A3309142D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9887-41C6-44C9-935F-65FBC29C662F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823D-AC76-4CD4-88F8-BB13635D676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4CD5-93A0-47DE-B00B-173F40F67169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D6A0-EACB-4984-AC5C-A3DCC69749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ครื่องหมายบั้ง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เครื่องหมายบั้ง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D065FD-ADE5-4F1E-9759-9EAD0B3E986F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7E136A-7A8B-4EE3-80AD-3C3772CC14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57DBFE-A36A-4189-961A-158D83E88254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39DAD6-D55E-458C-BD34-B9C7EE2D719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A5564-352E-43F1-9A22-9B9BED2F829F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863F61-DB3F-406C-BE0A-8218358F448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57D6B7-2809-41AC-90EF-96755B4E092F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E42F8-5975-4F57-B308-B579EB1C04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EB58-4CFF-47DE-923C-FFF1C60932BD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3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86C0-399D-40A1-A4E2-DF65AEA42A0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8411C-EDF7-4841-8453-E1AF7D8C3B04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5FC02-5A1C-46C1-922F-DB730788C5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รูปแบบอิสระ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รูปแบบอิสระ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7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เครื่องหมายบั้ง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เครื่องหมายบั้ง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0740A8C-F38F-402F-BF76-6DCE714FCF9D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12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3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7CCD79-11FF-4B19-AA02-5D417A657B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รูปแบบอิสระ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3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CA961A-556A-4B33-8486-CCDEE3219934}" type="datetimeFigureOut">
              <a:rPr lang="th-TH"/>
              <a:pPr>
                <a:defRPr/>
              </a:pPr>
              <a:t>28/08/60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1B57C96-94C8-432B-8F49-57915634FA2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27232" cy="216024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สถานการณ์การบริโภคเครื่องดื่มแอลกอฮอล์ในประเทศไทย </a:t>
            </a:r>
            <a:br>
              <a:rPr lang="th-TH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และพื้นที่ภาคกลาง</a:t>
            </a:r>
            <a:endParaRPr sz="4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-76200" y="5554663"/>
            <a:ext cx="9037638" cy="914400"/>
          </a:xfrm>
        </p:spPr>
        <p:txBody>
          <a:bodyPr/>
          <a:lstStyle/>
          <a:p>
            <a:pPr marR="0" algn="ctr" eaLnBrk="1" hangingPunct="1"/>
            <a:r>
              <a:rPr lang="th-TH" altLang="th-TH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โดย..</a:t>
            </a:r>
            <a:r>
              <a:rPr lang="th-TH" altLang="th-TH" sz="20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ร.ต.อ.</a:t>
            </a:r>
            <a:r>
              <a:rPr lang="th-TH" altLang="th-TH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หญิงนวรัตน์  ธรรมรัตน์</a:t>
            </a:r>
            <a:r>
              <a:rPr lang="th-TH" altLang="th-TH" sz="20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โศภณ</a:t>
            </a:r>
            <a:endParaRPr lang="th-TH" altLang="th-TH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R="0" algn="ctr" eaLnBrk="1" hangingPunct="1"/>
            <a:r>
              <a:rPr lang="th-TH" altLang="th-TH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กลุ่มงานควบคุมโรคไม่ติดต่อ สำนักงานสาธารณสุขจังหวัดพระนครศรีอยุธยา</a:t>
            </a:r>
          </a:p>
        </p:txBody>
      </p:sp>
      <p:pic>
        <p:nvPicPr>
          <p:cNvPr id="9221" name="Picture 1" descr="สคอ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14287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130800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0975" y="357188"/>
            <a:ext cx="8820150" cy="500062"/>
          </a:xfrm>
          <a:solidFill>
            <a:schemeClr val="bg1"/>
          </a:solidFill>
        </p:spPr>
        <p:txBody>
          <a:bodyPr/>
          <a:lstStyle/>
          <a:p>
            <a:pPr marL="514350" indent="-514350" algn="ctr" eaLnBrk="1" hangingPunct="1">
              <a:buFont typeface="Wingdings 3" pitchFamily="18" charset="2"/>
              <a:buNone/>
            </a:pPr>
            <a:r>
              <a:rPr lang="th-TH" alt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400" b="1" smtClean="0">
                <a:latin typeface="Tahoma" pitchFamily="34" charset="0"/>
                <a:cs typeface="Tahoma" pitchFamily="34" charset="0"/>
              </a:rPr>
              <a:t>สถานการณ์การบริโภคเครื่องดื่มแอลกอฮอล์ ปี 2544 – 2558 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857250" y="6257925"/>
            <a:ext cx="72723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1100">
                <a:latin typeface="Tahoma" pitchFamily="34" charset="0"/>
                <a:cs typeface="Tahoma" pitchFamily="34" charset="0"/>
              </a:rPr>
              <a:t>ที่มา</a:t>
            </a:r>
            <a:r>
              <a:rPr lang="en-US" altLang="th-TH" sz="1100">
                <a:latin typeface="Tahoma" pitchFamily="34" charset="0"/>
                <a:cs typeface="Tahoma" pitchFamily="34" charset="0"/>
              </a:rPr>
              <a:t> : </a:t>
            </a:r>
            <a:r>
              <a:rPr lang="th-TH" altLang="th-TH" sz="1100">
                <a:latin typeface="Tahoma" pitchFamily="34" charset="0"/>
                <a:cs typeface="Tahoma" pitchFamily="34" charset="0"/>
              </a:rPr>
              <a:t>ปี 2544, 2547, 2550, 2554 จากการสำรวจพฤติกรรมการสูบบุหรี่และการดื่มสุราของประชากร, สำนักงานสถิติแห่งชาติ</a:t>
            </a:r>
          </a:p>
          <a:p>
            <a:r>
              <a:rPr lang="th-TH" altLang="th-TH" sz="1100">
                <a:latin typeface="Tahoma" pitchFamily="34" charset="0"/>
                <a:cs typeface="Tahoma" pitchFamily="34" charset="0"/>
              </a:rPr>
              <a:t>         ปี 2549, 2552, 2556, 2558 จากการสำรวจอนามัยและสวัสดิการ, สำนักงานสถิติแห่งชาติ </a:t>
            </a:r>
          </a:p>
          <a:p>
            <a:endParaRPr lang="th-TH" altLang="th-TH" sz="11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แผนภูมิ 6"/>
          <p:cNvGraphicFramePr/>
          <p:nvPr/>
        </p:nvGraphicFramePr>
        <p:xfrm>
          <a:off x="0" y="1714488"/>
          <a:ext cx="907256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908050"/>
            <a:ext cx="914400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ความชุกการดื่มเครื่องดื่มแอลกอฮอล์ของประชากรที่อายุ 15-19 ปี 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15 ปีขึ้นไป  ปี 2544 - 2558</a:t>
            </a:r>
            <a:endParaRPr lang="th-TH" sz="20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1506"/>
          <a:stretch>
            <a:fillRect/>
          </a:stretch>
        </p:blipFill>
        <p:spPr bwMode="auto">
          <a:xfrm>
            <a:off x="334963" y="1571625"/>
            <a:ext cx="51133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ตัวยึดเนื้อหา 2"/>
          <p:cNvSpPr txBox="1">
            <a:spLocks/>
          </p:cNvSpPr>
          <p:nvPr/>
        </p:nvSpPr>
        <p:spPr bwMode="auto">
          <a:xfrm>
            <a:off x="369888" y="404813"/>
            <a:ext cx="8759825" cy="98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th-TH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สถานการณ์การบริโภคเครื่องดื่มแอลกอฮอล์ </a:t>
            </a:r>
          </a:p>
          <a:p>
            <a:pPr marL="514350" indent="-514350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th-TH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ปี 25</a:t>
            </a:r>
            <a:r>
              <a:rPr lang="en-GB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th-TH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4 และ ปี 255</a:t>
            </a:r>
            <a:r>
              <a:rPr lang="en-GB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th-TH" altLang="th-TH" sz="2400" b="1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25" y="6035675"/>
            <a:ext cx="26749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+mn-lt"/>
                <a:cs typeface="+mj-cs"/>
              </a:rPr>
              <a:t>ที่มา </a:t>
            </a:r>
            <a:r>
              <a:rPr lang="en-US" sz="2000" b="1" dirty="0">
                <a:latin typeface="+mn-lt"/>
                <a:cs typeface="+mj-cs"/>
              </a:rPr>
              <a:t>: </a:t>
            </a:r>
            <a:r>
              <a:rPr lang="th-TH" sz="2000" b="1" dirty="0">
                <a:latin typeface="+mn-lt"/>
                <a:cs typeface="+mj-cs"/>
              </a:rPr>
              <a:t>ศูนย์วิจัยปัญหาสุรา, 2558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428875"/>
            <a:ext cx="34385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1773238"/>
            <a:ext cx="833913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ตัวยึดเนื้อหา 2"/>
          <p:cNvSpPr txBox="1">
            <a:spLocks/>
          </p:cNvSpPr>
          <p:nvPr/>
        </p:nvSpPr>
        <p:spPr bwMode="auto">
          <a:xfrm>
            <a:off x="257175" y="620713"/>
            <a:ext cx="8429625" cy="1023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th-TH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สถานการณ์การบริโภคเครื่องดื่มแอลกอฮอล์ </a:t>
            </a:r>
          </a:p>
          <a:p>
            <a:pPr marL="514350" indent="-514350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th-TH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ปี 25</a:t>
            </a:r>
            <a:r>
              <a:rPr lang="en-GB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th-TH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4 และ ปี 255</a:t>
            </a:r>
            <a:r>
              <a:rPr lang="en-GB" altLang="th-TH" sz="2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th-TH" altLang="th-TH" sz="2400" b="1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75" y="5832475"/>
            <a:ext cx="26749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+mn-lt"/>
                <a:cs typeface="+mj-cs"/>
              </a:rPr>
              <a:t>ที่มา </a:t>
            </a:r>
            <a:r>
              <a:rPr lang="en-US" sz="2000" b="1" dirty="0">
                <a:latin typeface="+mn-lt"/>
                <a:cs typeface="+mj-cs"/>
              </a:rPr>
              <a:t>: </a:t>
            </a:r>
            <a:r>
              <a:rPr lang="th-TH" sz="2000" b="1" dirty="0">
                <a:latin typeface="+mn-lt"/>
                <a:cs typeface="+mj-cs"/>
              </a:rPr>
              <a:t>ศูนย์วิจัยปัญหาสุรา, 2558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1440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สถานที่ซื้อและบริโภคเครื่องดื่มแอลกอฮอล์ของนักดื่มไทย</a:t>
            </a:r>
            <a:endParaRPr lang="th-TH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41438"/>
            <a:ext cx="5743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150" y="6126163"/>
            <a:ext cx="70881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+mn-lt"/>
                <a:cs typeface="+mj-cs"/>
              </a:rPr>
              <a:t>ที่มา </a:t>
            </a:r>
            <a:r>
              <a:rPr lang="en-US" sz="2000" b="1" dirty="0">
                <a:latin typeface="+mn-lt"/>
                <a:cs typeface="+mj-cs"/>
              </a:rPr>
              <a:t>: </a:t>
            </a:r>
            <a:r>
              <a:rPr lang="th-TH" sz="2000" b="1" dirty="0">
                <a:latin typeface="+mn-lt"/>
                <a:cs typeface="+mj-cs"/>
              </a:rPr>
              <a:t>รายงานสถานการณ์การบริโภคเครื่องดื่มแอลกอฮอล์ในสังคมไทย ประจำปี พ.ศ.2558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idx="4294967295"/>
          </p:nvPr>
        </p:nvSpPr>
        <p:spPr>
          <a:xfrm>
            <a:off x="285720" y="1857364"/>
            <a:ext cx="857256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สถานการณ์การบริโภคเครื่องดื่มแอลกอฮอล์ </a:t>
            </a:r>
            <a:br>
              <a:rPr lang="th-TH" sz="32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2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ภาคกลาง และ กรุงเทพมหานคร ปี 2558</a:t>
            </a:r>
            <a:endParaRPr lang="th-TH" sz="320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1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348288"/>
            <a:ext cx="7159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7407" t="4817" r="3967"/>
          <a:stretch>
            <a:fillRect/>
          </a:stretch>
        </p:blipFill>
        <p:spPr bwMode="auto">
          <a:xfrm>
            <a:off x="73025" y="1095375"/>
            <a:ext cx="4786313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395398" y="260648"/>
            <a:ext cx="8229600" cy="114300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ความชุกของนักดื่มในภาคกลาง ปี 2558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(ไม่รวม กทม.)</a:t>
            </a:r>
          </a:p>
        </p:txBody>
      </p:sp>
      <p:sp>
        <p:nvSpPr>
          <p:cNvPr id="23556" name="ตัวยึดเนื้อหา 4"/>
          <p:cNvSpPr txBox="1">
            <a:spLocks/>
          </p:cNvSpPr>
          <p:nvPr/>
        </p:nvSpPr>
        <p:spPr bwMode="auto">
          <a:xfrm>
            <a:off x="5065713" y="1857375"/>
            <a:ext cx="4071937" cy="2143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th-TH" altLang="th-TH" sz="3200" b="1">
                <a:latin typeface="Cordia New" pitchFamily="34" charset="-34"/>
                <a:cs typeface="Cordia New" pitchFamily="34" charset="-34"/>
              </a:rPr>
              <a:t>	ภาคกลางมี </a:t>
            </a:r>
            <a:r>
              <a:rPr lang="th-TH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ผู้ดื่มเครื่องดื่มแอลกอฮอล์ อายุ 15 ปีขึ้นไป </a:t>
            </a:r>
            <a:r>
              <a:rPr lang="th-TH" altLang="th-TH" sz="3200" b="1">
                <a:latin typeface="Cordia New" pitchFamily="34" charset="-34"/>
                <a:cs typeface="Cordia New" pitchFamily="34" charset="-34"/>
              </a:rPr>
              <a:t>จำนวน </a:t>
            </a:r>
            <a:r>
              <a:rPr lang="en-US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4.8 </a:t>
            </a:r>
            <a:r>
              <a:rPr lang="th-TH" altLang="th-TH" sz="3200" b="1">
                <a:latin typeface="Cordia New" pitchFamily="34" charset="-34"/>
                <a:cs typeface="Cordia New" pitchFamily="34" charset="-34"/>
              </a:rPr>
              <a:t>ล้านคน หรือคิดเป็น</a:t>
            </a:r>
            <a:r>
              <a:rPr lang="th-TH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ร้อยละ </a:t>
            </a:r>
            <a:r>
              <a:rPr lang="en-US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th-TH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0.2 </a:t>
            </a:r>
          </a:p>
        </p:txBody>
      </p:sp>
      <p:sp>
        <p:nvSpPr>
          <p:cNvPr id="7" name="ตัวยึดเนื้อหา 4"/>
          <p:cNvSpPr txBox="1">
            <a:spLocks/>
          </p:cNvSpPr>
          <p:nvPr/>
        </p:nvSpPr>
        <p:spPr>
          <a:xfrm>
            <a:off x="5003800" y="4000500"/>
            <a:ext cx="4071938" cy="207168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9525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th-TH" sz="3200" b="1" dirty="0">
                <a:latin typeface="+mn-lt"/>
                <a:cs typeface="+mj-cs"/>
              </a:rPr>
              <a:t>	สัดส่วนของนักดื่ม</a:t>
            </a:r>
            <a:r>
              <a:rPr lang="th-TH" sz="3200" b="1" dirty="0">
                <a:solidFill>
                  <a:srgbClr val="FF00FF"/>
                </a:solidFill>
                <a:latin typeface="+mn-lt"/>
                <a:cs typeface="+mj-cs"/>
              </a:rPr>
              <a:t>เพศหญิงร้อยละ </a:t>
            </a:r>
            <a:r>
              <a:rPr lang="en-US" sz="2200" b="1" dirty="0">
                <a:solidFill>
                  <a:srgbClr val="FF00FF"/>
                </a:solidFill>
                <a:latin typeface="+mn-lt"/>
                <a:cs typeface="+mj-cs"/>
              </a:rPr>
              <a:t>9.9</a:t>
            </a:r>
            <a:r>
              <a:rPr lang="th-TH" sz="2200" b="1" dirty="0">
                <a:solidFill>
                  <a:srgbClr val="FF00FF"/>
                </a:solidFill>
                <a:latin typeface="+mn-lt"/>
                <a:cs typeface="+mj-cs"/>
              </a:rPr>
              <a:t> </a:t>
            </a:r>
            <a:r>
              <a:rPr lang="th-TH" sz="3200" b="1" dirty="0">
                <a:latin typeface="+mn-lt"/>
                <a:cs typeface="+mj-cs"/>
              </a:rPr>
              <a:t>ของประชากรเพศหญิงทั้งหมด และ</a:t>
            </a:r>
            <a:r>
              <a:rPr lang="th-TH" sz="3200" b="1" dirty="0">
                <a:solidFill>
                  <a:srgbClr val="0070C0"/>
                </a:solidFill>
                <a:latin typeface="+mn-lt"/>
                <a:cs typeface="+mj-cs"/>
              </a:rPr>
              <a:t>เพศชาย ร้อยละ </a:t>
            </a:r>
            <a:r>
              <a:rPr lang="en-US" sz="2200" b="1" dirty="0">
                <a:solidFill>
                  <a:srgbClr val="0070C0"/>
                </a:solidFill>
                <a:latin typeface="+mn-lt"/>
                <a:cs typeface="+mn-cs"/>
              </a:rPr>
              <a:t>51.6</a:t>
            </a:r>
            <a:r>
              <a:rPr lang="th-TH" sz="3200" b="1" dirty="0">
                <a:solidFill>
                  <a:srgbClr val="0070C0"/>
                </a:solidFill>
                <a:latin typeface="+mn-lt"/>
                <a:cs typeface="+mj-cs"/>
              </a:rPr>
              <a:t> </a:t>
            </a:r>
            <a:r>
              <a:rPr lang="th-TH" sz="3200" b="1" dirty="0">
                <a:latin typeface="+mn-lt"/>
                <a:cs typeface="+mj-cs"/>
              </a:rPr>
              <a:t>ของประชากรเพศชายทั้งหมด</a:t>
            </a:r>
            <a:endParaRPr lang="th-TH" b="1" dirty="0">
              <a:latin typeface="+mn-lt"/>
              <a:cs typeface="+mj-cs"/>
            </a:endParaRPr>
          </a:p>
        </p:txBody>
      </p:sp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5295900" y="6253163"/>
            <a:ext cx="277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1400" b="1">
                <a:latin typeface="Tahoma" pitchFamily="34" charset="0"/>
                <a:cs typeface="Tahoma" pitchFamily="34" charset="0"/>
              </a:rPr>
              <a:t>ที่มา </a:t>
            </a:r>
            <a:r>
              <a:rPr lang="en-US" altLang="th-TH" sz="1400" b="1">
                <a:latin typeface="Tahoma" pitchFamily="34" charset="0"/>
                <a:cs typeface="Tahoma" pitchFamily="34" charset="0"/>
              </a:rPr>
              <a:t>: </a:t>
            </a:r>
            <a:r>
              <a:rPr lang="th-TH" altLang="th-TH" sz="1400" b="1">
                <a:latin typeface="Tahoma" pitchFamily="34" charset="0"/>
                <a:cs typeface="Tahoma" pitchFamily="34" charset="0"/>
              </a:rPr>
              <a:t>ศูนย์วิจัยปัญหาสุรา, 2558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428596" y="287438"/>
            <a:ext cx="8229600" cy="69329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ความชุกของนักดื่มในกรุงเทพมหานคร ปี 2558</a:t>
            </a:r>
          </a:p>
        </p:txBody>
      </p:sp>
      <p:sp>
        <p:nvSpPr>
          <p:cNvPr id="24579" name="ตัวยึดเนื้อหา 4"/>
          <p:cNvSpPr txBox="1">
            <a:spLocks/>
          </p:cNvSpPr>
          <p:nvPr/>
        </p:nvSpPr>
        <p:spPr bwMode="auto">
          <a:xfrm>
            <a:off x="5065713" y="1412875"/>
            <a:ext cx="4071937" cy="2143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th-TH" altLang="th-TH" sz="3200" b="1">
                <a:latin typeface="Cordia New" pitchFamily="34" charset="-34"/>
                <a:cs typeface="Cordia New" pitchFamily="34" charset="-34"/>
              </a:rPr>
              <a:t>	กรุงเทพฯ  มี </a:t>
            </a:r>
            <a:r>
              <a:rPr lang="th-TH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ผู้ดื่มเครื่องดื่มแอลกอฮอล์ อายุ 15 ปีขึ้นไป </a:t>
            </a:r>
            <a:r>
              <a:rPr lang="th-TH" altLang="th-TH" sz="3200" b="1">
                <a:latin typeface="Cordia New" pitchFamily="34" charset="-34"/>
                <a:cs typeface="Cordia New" pitchFamily="34" charset="-34"/>
              </a:rPr>
              <a:t>จำนวน </a:t>
            </a:r>
            <a:r>
              <a:rPr lang="en-US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2.2 </a:t>
            </a:r>
            <a:r>
              <a:rPr lang="th-TH" altLang="th-TH" sz="3200" b="1">
                <a:latin typeface="Cordia New" pitchFamily="34" charset="-34"/>
                <a:cs typeface="Cordia New" pitchFamily="34" charset="-34"/>
              </a:rPr>
              <a:t>ล้านคน หรือคิดเป็น</a:t>
            </a:r>
            <a:r>
              <a:rPr lang="th-TH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ร้อยละ </a:t>
            </a:r>
            <a:r>
              <a:rPr lang="en-US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th-TH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0.</a:t>
            </a:r>
            <a:r>
              <a:rPr lang="en-US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th-TH" altLang="th-TH" sz="3200" b="1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7" name="ตัวยึดเนื้อหา 4"/>
          <p:cNvSpPr txBox="1">
            <a:spLocks/>
          </p:cNvSpPr>
          <p:nvPr/>
        </p:nvSpPr>
        <p:spPr>
          <a:xfrm>
            <a:off x="5003800" y="4000500"/>
            <a:ext cx="4071938" cy="207168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9525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th-TH" sz="3200" b="1" dirty="0">
                <a:latin typeface="+mn-lt"/>
                <a:cs typeface="+mj-cs"/>
              </a:rPr>
              <a:t>	สัดส่วนของนักดื่ม</a:t>
            </a:r>
            <a:r>
              <a:rPr lang="th-TH" sz="3200" b="1" dirty="0">
                <a:solidFill>
                  <a:srgbClr val="FF00FF"/>
                </a:solidFill>
                <a:latin typeface="+mn-lt"/>
                <a:cs typeface="+mj-cs"/>
              </a:rPr>
              <a:t>เพศหญิงร้อยละ </a:t>
            </a:r>
            <a:r>
              <a:rPr lang="en-US" sz="2200" b="1" dirty="0">
                <a:solidFill>
                  <a:srgbClr val="FF00FF"/>
                </a:solidFill>
                <a:latin typeface="+mn-lt"/>
                <a:cs typeface="+mj-cs"/>
              </a:rPr>
              <a:t>13.0</a:t>
            </a:r>
            <a:r>
              <a:rPr lang="th-TH" sz="2200" b="1" dirty="0">
                <a:solidFill>
                  <a:srgbClr val="FF00FF"/>
                </a:solidFill>
                <a:latin typeface="+mn-lt"/>
                <a:cs typeface="+mj-cs"/>
              </a:rPr>
              <a:t>  </a:t>
            </a:r>
            <a:r>
              <a:rPr lang="th-TH" sz="3200" b="1" dirty="0">
                <a:latin typeface="+mn-lt"/>
                <a:cs typeface="+mj-cs"/>
              </a:rPr>
              <a:t>ของประชากรเพศหญิงทั้งหมด และ</a:t>
            </a:r>
            <a:r>
              <a:rPr lang="th-TH" sz="3200" b="1" dirty="0">
                <a:solidFill>
                  <a:srgbClr val="0070C0"/>
                </a:solidFill>
                <a:latin typeface="+mn-lt"/>
                <a:cs typeface="+mj-cs"/>
              </a:rPr>
              <a:t>เพศชาย ร้อยละ </a:t>
            </a:r>
            <a:r>
              <a:rPr lang="en-US" sz="2200" b="1" dirty="0">
                <a:solidFill>
                  <a:srgbClr val="0070C0"/>
                </a:solidFill>
                <a:latin typeface="+mn-lt"/>
                <a:cs typeface="+mn-cs"/>
              </a:rPr>
              <a:t>48.8</a:t>
            </a:r>
            <a:r>
              <a:rPr lang="th-TH" sz="3200" b="1" dirty="0">
                <a:solidFill>
                  <a:srgbClr val="0070C0"/>
                </a:solidFill>
                <a:latin typeface="+mn-lt"/>
                <a:cs typeface="+mj-cs"/>
              </a:rPr>
              <a:t> </a:t>
            </a:r>
            <a:r>
              <a:rPr lang="th-TH" sz="3200" b="1" dirty="0">
                <a:latin typeface="+mn-lt"/>
                <a:cs typeface="+mj-cs"/>
              </a:rPr>
              <a:t>ของประชากรเพศชายทั้งหมด</a:t>
            </a:r>
            <a:endParaRPr lang="th-TH" b="1" dirty="0">
              <a:latin typeface="+mn-lt"/>
              <a:cs typeface="+mj-cs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550"/>
            <a:ext cx="515302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5295900" y="6253163"/>
            <a:ext cx="277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1400" b="1">
                <a:latin typeface="Tahoma" pitchFamily="34" charset="0"/>
                <a:cs typeface="Tahoma" pitchFamily="34" charset="0"/>
              </a:rPr>
              <a:t>ที่มา </a:t>
            </a:r>
            <a:r>
              <a:rPr lang="en-US" altLang="th-TH" sz="1400" b="1">
                <a:latin typeface="Tahoma" pitchFamily="34" charset="0"/>
                <a:cs typeface="Tahoma" pitchFamily="34" charset="0"/>
              </a:rPr>
              <a:t>: </a:t>
            </a:r>
            <a:r>
              <a:rPr lang="th-TH" altLang="th-TH" sz="1400" b="1">
                <a:latin typeface="Tahoma" pitchFamily="34" charset="0"/>
                <a:cs typeface="Tahoma" pitchFamily="34" charset="0"/>
              </a:rPr>
              <a:t>ศูนย์วิจัยปัญหาสุรา, 2558</a:t>
            </a:r>
          </a:p>
        </p:txBody>
      </p:sp>
      <p:pic>
        <p:nvPicPr>
          <p:cNvPr id="8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92931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428596" y="83145"/>
            <a:ext cx="8229600" cy="64294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ความชุกของนักดื่มในภาคกลาง และ กทม.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แยกตามกลุ่มอายุ ปี 2558</a:t>
            </a:r>
          </a:p>
        </p:txBody>
      </p:sp>
      <p:graphicFrame>
        <p:nvGraphicFramePr>
          <p:cNvPr id="25603" name="Chart 2"/>
          <p:cNvGraphicFramePr>
            <a:graphicFrameLocks/>
          </p:cNvGraphicFramePr>
          <p:nvPr/>
        </p:nvGraphicFramePr>
        <p:xfrm>
          <a:off x="36513" y="930275"/>
          <a:ext cx="9013825" cy="5307013"/>
        </p:xfrm>
        <a:graphic>
          <a:graphicData uri="http://schemas.openxmlformats.org/presentationml/2006/ole">
            <p:oleObj spid="_x0000_s25604" r:id="rId3" imgW="9016765" imgH="5480779" progId="Excel.Sheet.8">
              <p:embed/>
            </p:oleObj>
          </a:graphicData>
        </a:graphic>
      </p:graphicFrame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011863" y="6367463"/>
            <a:ext cx="277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1400" b="1">
                <a:latin typeface="Tahoma" pitchFamily="34" charset="0"/>
                <a:cs typeface="Tahoma" pitchFamily="34" charset="0"/>
              </a:rPr>
              <a:t>ที่มา </a:t>
            </a:r>
            <a:r>
              <a:rPr lang="en-US" altLang="th-TH" sz="1400" b="1">
                <a:latin typeface="Tahoma" pitchFamily="34" charset="0"/>
                <a:cs typeface="Tahoma" pitchFamily="34" charset="0"/>
              </a:rPr>
              <a:t>: </a:t>
            </a:r>
            <a:r>
              <a:rPr lang="th-TH" altLang="th-TH" sz="1400" b="1">
                <a:latin typeface="Tahoma" pitchFamily="34" charset="0"/>
                <a:cs typeface="Tahoma" pitchFamily="34" charset="0"/>
              </a:rPr>
              <a:t>ศูนย์วิจัยปัญหาสุรา, 2558</a:t>
            </a:r>
          </a:p>
        </p:txBody>
      </p:sp>
      <p:pic>
        <p:nvPicPr>
          <p:cNvPr id="5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592931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14438"/>
            <a:ext cx="74295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409123" y="332656"/>
            <a:ext cx="8229600" cy="107157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นิยามศัพท์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9700" y="5872163"/>
            <a:ext cx="274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+mn-lt"/>
                <a:cs typeface="+mj-cs"/>
              </a:rPr>
              <a:t>ที่มา </a:t>
            </a:r>
            <a:r>
              <a:rPr lang="en-US" sz="2000" b="1" dirty="0">
                <a:latin typeface="+mn-lt"/>
                <a:cs typeface="+mj-cs"/>
              </a:rPr>
              <a:t>: </a:t>
            </a:r>
            <a:r>
              <a:rPr lang="th-TH" sz="2000" b="1" dirty="0">
                <a:latin typeface="+mn-lt"/>
                <a:cs typeface="+mj-cs"/>
              </a:rPr>
              <a:t>ศูนย์วิจัยปัญหาสุรา, 2558</a:t>
            </a:r>
          </a:p>
        </p:txBody>
      </p:sp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428596" y="357166"/>
            <a:ext cx="8229600" cy="107157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ลักษณะของการดื่มเครื่องดื่มแอลกอฮอล์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จำแนกตามความถี่ (ร้อยละ) ปี 2558</a:t>
            </a: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314325" y="1684338"/>
            <a:ext cx="8458200" cy="3783012"/>
            <a:chOff x="2362200" y="2433638"/>
            <a:chExt cx="5775548" cy="1990725"/>
          </a:xfrm>
        </p:grpSpPr>
        <p:pic>
          <p:nvPicPr>
            <p:cNvPr id="276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2433638"/>
              <a:ext cx="4419600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2448386"/>
              <a:ext cx="1333500" cy="1967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5-Point Star 10"/>
          <p:cNvSpPr/>
          <p:nvPr/>
        </p:nvSpPr>
        <p:spPr>
          <a:xfrm>
            <a:off x="6361113" y="4897438"/>
            <a:ext cx="271462" cy="287337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ขอบเขตการนำเสนอ</a:t>
            </a:r>
            <a:endParaRPr lang="th-TH" sz="4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357188" y="1571625"/>
            <a:ext cx="8501062" cy="50260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ปัจจัยที่เกี่ยวข้องกับการบริโภคเครื่องดื่มแอลกอฮอล์และกลไกการก่อผลกระทบ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จากการบริโภค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สถานการณ์การบริโภคเครื่องดื่มแอลกอฮอล์ของประเทศไทย และพื้นที่เขตภาคกลาง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สรุปข้อค้นพบ</a:t>
            </a: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92931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print"/>
          <a:srcRect l="1920" r="1585"/>
          <a:stretch>
            <a:fillRect/>
          </a:stretch>
        </p:blipFill>
        <p:spPr bwMode="auto">
          <a:xfrm>
            <a:off x="34925" y="1773238"/>
            <a:ext cx="9085263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592931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263" y="6072188"/>
            <a:ext cx="26749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+mn-lt"/>
                <a:cs typeface="+mj-cs"/>
              </a:rPr>
              <a:t>ที่มา </a:t>
            </a:r>
            <a:r>
              <a:rPr lang="en-US" sz="2000" b="1" dirty="0">
                <a:latin typeface="+mn-lt"/>
                <a:cs typeface="+mj-cs"/>
              </a:rPr>
              <a:t>: </a:t>
            </a:r>
            <a:r>
              <a:rPr lang="th-TH" sz="2000" b="1" dirty="0">
                <a:latin typeface="+mn-lt"/>
                <a:cs typeface="+mj-cs"/>
              </a:rPr>
              <a:t>ศูนย์วิจัยปัญหาสุรา, 2558</a:t>
            </a:r>
          </a:p>
        </p:txBody>
      </p:sp>
      <p:sp>
        <p:nvSpPr>
          <p:cNvPr id="6" name="ดาว 5 แฉก 5"/>
          <p:cNvSpPr/>
          <p:nvPr/>
        </p:nvSpPr>
        <p:spPr>
          <a:xfrm>
            <a:off x="1042988" y="4643438"/>
            <a:ext cx="428625" cy="428625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ดาว 5 แฉก 6"/>
          <p:cNvSpPr/>
          <p:nvPr/>
        </p:nvSpPr>
        <p:spPr>
          <a:xfrm>
            <a:off x="7019925" y="1795463"/>
            <a:ext cx="428625" cy="428625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428596" y="304579"/>
            <a:ext cx="824394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ประเภทของเครื่องดื่มแอลกอฮอล์ที่นิยมบริโภคในภาคกลาง (ยกเว้น กทม.) แยกตามเพศ ปี 2558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433513"/>
            <a:ext cx="8902700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6237288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0" y="6237288"/>
            <a:ext cx="26749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+mn-lt"/>
                <a:cs typeface="+mj-cs"/>
              </a:rPr>
              <a:t>ที่มา </a:t>
            </a:r>
            <a:r>
              <a:rPr lang="en-US" sz="2000" b="1" dirty="0">
                <a:latin typeface="+mn-lt"/>
                <a:cs typeface="+mj-cs"/>
              </a:rPr>
              <a:t>: </a:t>
            </a:r>
            <a:r>
              <a:rPr lang="th-TH" sz="2000" b="1" dirty="0">
                <a:latin typeface="+mn-lt"/>
                <a:cs typeface="+mj-cs"/>
              </a:rPr>
              <a:t>ศูนย์วิจัยปัญหาสุรา, 2558</a:t>
            </a:r>
          </a:p>
        </p:txBody>
      </p:sp>
      <p:sp>
        <p:nvSpPr>
          <p:cNvPr id="6" name="ดาว 5 แฉก 5"/>
          <p:cNvSpPr/>
          <p:nvPr/>
        </p:nvSpPr>
        <p:spPr>
          <a:xfrm>
            <a:off x="3132138" y="5500688"/>
            <a:ext cx="428625" cy="428625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ดาว 5 แฉก 6"/>
          <p:cNvSpPr/>
          <p:nvPr/>
        </p:nvSpPr>
        <p:spPr>
          <a:xfrm>
            <a:off x="6011863" y="5500688"/>
            <a:ext cx="428625" cy="428625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428596" y="304579"/>
            <a:ext cx="824394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ประเภทของเครื่องดื่มแอลกอฮอล์ที่นิยมบริโภคใน กทม. แยกตามเพศ ปี 2558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863" y="4149725"/>
            <a:ext cx="1104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7075" y="604361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38788" y="6167438"/>
            <a:ext cx="26765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+mn-lt"/>
                <a:cs typeface="+mj-cs"/>
              </a:rPr>
              <a:t>ที่มา </a:t>
            </a:r>
            <a:r>
              <a:rPr lang="en-US" sz="2000" b="1" dirty="0">
                <a:latin typeface="+mn-lt"/>
                <a:cs typeface="+mj-cs"/>
              </a:rPr>
              <a:t>: </a:t>
            </a:r>
            <a:r>
              <a:rPr lang="th-TH" sz="2000" b="1" dirty="0">
                <a:latin typeface="+mn-lt"/>
                <a:cs typeface="+mj-cs"/>
              </a:rPr>
              <a:t>ศูนย์วิจัยปัญหาสุรา, 2558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8304" y="320299"/>
            <a:ext cx="126669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2558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8" y="280988"/>
            <a:ext cx="7116762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988" y="1412875"/>
            <a:ext cx="2706687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617696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21325" y="5876925"/>
            <a:ext cx="26765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+mn-lt"/>
                <a:cs typeface="+mj-cs"/>
              </a:rPr>
              <a:t>ที่มา </a:t>
            </a:r>
            <a:r>
              <a:rPr lang="en-US" sz="2000" b="1" dirty="0">
                <a:latin typeface="+mn-lt"/>
                <a:cs typeface="+mj-cs"/>
              </a:rPr>
              <a:t>: </a:t>
            </a:r>
            <a:r>
              <a:rPr lang="th-TH" sz="2000" b="1" dirty="0">
                <a:latin typeface="+mn-lt"/>
                <a:cs typeface="+mj-cs"/>
              </a:rPr>
              <a:t>ศูนย์วิจัยปัญหาสุรา, 2558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8005" y="796205"/>
            <a:ext cx="181449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2558</a:t>
            </a:r>
            <a:endParaRPr 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749" name="Group 1"/>
          <p:cNvGrpSpPr>
            <a:grpSpLocks/>
          </p:cNvGrpSpPr>
          <p:nvPr/>
        </p:nvGrpSpPr>
        <p:grpSpPr bwMode="auto">
          <a:xfrm>
            <a:off x="34925" y="2349500"/>
            <a:ext cx="9074150" cy="2592388"/>
            <a:chOff x="-176980" y="2719870"/>
            <a:chExt cx="9956788" cy="2778318"/>
          </a:xfrm>
        </p:grpSpPr>
        <p:pic>
          <p:nvPicPr>
            <p:cNvPr id="317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730" r="1743"/>
            <a:stretch>
              <a:fillRect/>
            </a:stretch>
          </p:blipFill>
          <p:spPr bwMode="auto">
            <a:xfrm>
              <a:off x="-176980" y="2733196"/>
              <a:ext cx="7683910" cy="276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75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8127" t="6514" r="7043" b="4128"/>
            <a:stretch>
              <a:fillRect/>
            </a:stretch>
          </p:blipFill>
          <p:spPr bwMode="auto">
            <a:xfrm>
              <a:off x="7393822" y="2719870"/>
              <a:ext cx="2385986" cy="2778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ดาว 5 แฉก 6"/>
          <p:cNvSpPr/>
          <p:nvPr/>
        </p:nvSpPr>
        <p:spPr>
          <a:xfrm>
            <a:off x="6477000" y="3573463"/>
            <a:ext cx="428625" cy="428625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791752" y="551131"/>
            <a:ext cx="6023024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ผลกระทบจากการดื่มแอลกอฮอล์ใน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ภาคกลาง และ กทม. (ร้อยละ)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428596" y="214319"/>
            <a:ext cx="8229600" cy="114297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สรุปข้อค้นพบ</a:t>
            </a:r>
            <a:endParaRPr lang="th-TH" sz="4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1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180975" y="1357313"/>
            <a:ext cx="8858250" cy="5143500"/>
          </a:xfrm>
        </p:spPr>
        <p:txBody>
          <a:bodyPr/>
          <a:lstStyle/>
          <a:p>
            <a:pPr eaLnBrk="1" hangingPunct="1"/>
            <a:r>
              <a:rPr lang="th-TH" altLang="th-TH" sz="2200" b="1" smtClean="0">
                <a:latin typeface="Tahoma" pitchFamily="34" charset="0"/>
                <a:cs typeface="Tahoma" pitchFamily="34" charset="0"/>
              </a:rPr>
              <a:t>เครื่องดื่มแอลกอฮอล์</a:t>
            </a:r>
            <a:r>
              <a:rPr lang="th-TH" altLang="th-TH" sz="2200" b="1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เป็นสาเหตุการเจ็บป่วยด้วยโรคต่างๆ มากกว่า 200 ชนิด    เป็นต้นเหตุของการเสียชีวิต</a:t>
            </a:r>
            <a:r>
              <a:rPr lang="th-TH" altLang="th-TH" sz="2200" b="1" smtClean="0">
                <a:latin typeface="Tahoma" pitchFamily="34" charset="0"/>
                <a:cs typeface="Tahoma" pitchFamily="34" charset="0"/>
              </a:rPr>
              <a:t>ของประชากรทั่วโลกมากถึง 3.3 ล้านคนต่อปี หรือ</a:t>
            </a:r>
            <a:r>
              <a:rPr lang="th-TH" altLang="th-TH" sz="2200" b="1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ทุก 10 วินาที จะมีคนตาย 1 คน </a:t>
            </a:r>
          </a:p>
          <a:p>
            <a:pPr eaLnBrk="1" hangingPunct="1"/>
            <a:endParaRPr lang="th-TH" altLang="th-TH" sz="22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200" b="1" smtClean="0">
                <a:latin typeface="Tahoma" pitchFamily="34" charset="0"/>
                <a:cs typeface="Tahoma" pitchFamily="34" charset="0"/>
              </a:rPr>
              <a:t> พิจารณาข้อมูลใน</a:t>
            </a:r>
            <a:r>
              <a:rPr lang="th-TH" altLang="th-TH" sz="2200" b="1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ประเทศไทย </a:t>
            </a:r>
            <a:r>
              <a:rPr lang="th-TH" altLang="th-TH" sz="2200" b="1" smtClean="0">
                <a:latin typeface="Tahoma" pitchFamily="34" charset="0"/>
                <a:cs typeface="Tahoma" pitchFamily="34" charset="0"/>
              </a:rPr>
              <a:t>โดยสำนักงานสถิติแห่งชาติ พบว่า ในปี 2558 ประชากรไทยที่มี</a:t>
            </a:r>
            <a:r>
              <a:rPr lang="th-TH" altLang="th-TH" sz="2200" b="1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อายุ 15 ปีขึ้นไป มีประมาณ 18 ล้านคน ดื่มเครื่องดื่มแอลกอฮอล์ ใน 12 เดือนที่ผ่านมา</a:t>
            </a:r>
            <a:r>
              <a:rPr lang="th-TH" altLang="th-TH" sz="2200" b="1" smtClean="0">
                <a:latin typeface="Tahoma" pitchFamily="34" charset="0"/>
                <a:cs typeface="Tahoma" pitchFamily="34" charset="0"/>
              </a:rPr>
              <a:t> ในจำนวนนี้ร้อยละ 40 เป็นนักดื่มประจำ ซึ่งดื่มตั้งแต่ 1 ครั้งต่อสัปดาห์ขึ้นไป</a:t>
            </a:r>
          </a:p>
          <a:p>
            <a:pPr eaLnBrk="1" hangingPunct="1"/>
            <a:endParaRPr lang="th-TH" altLang="th-TH" sz="22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200" b="1" smtClean="0">
                <a:latin typeface="Tahoma" pitchFamily="34" charset="0"/>
                <a:cs typeface="Tahoma" pitchFamily="34" charset="0"/>
              </a:rPr>
              <a:t>ลักษณะ</a:t>
            </a:r>
            <a:r>
              <a:rPr lang="th-TH" altLang="th-TH" sz="2200" b="1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การได้มาซึ่งเครื่องดื่มแอลกอฮอล์</a:t>
            </a:r>
            <a:r>
              <a:rPr lang="th-TH" altLang="th-TH" sz="2200" b="1" smtClean="0">
                <a:latin typeface="Tahoma" pitchFamily="34" charset="0"/>
                <a:cs typeface="Tahoma" pitchFamily="34" charset="0"/>
              </a:rPr>
              <a:t>ของการดื่มครั้งแรก </a:t>
            </a:r>
          </a:p>
          <a:p>
            <a:pPr eaLnBrk="1" hangingPunct="1">
              <a:buFont typeface="Wingdings 3" pitchFamily="18" charset="2"/>
              <a:buNone/>
            </a:pPr>
            <a:r>
              <a:rPr lang="th-TH" altLang="th-TH" sz="2200" b="1" smtClean="0">
                <a:latin typeface="Tahoma" pitchFamily="34" charset="0"/>
                <a:cs typeface="Tahoma" pitchFamily="34" charset="0"/>
              </a:rPr>
              <a:t>	ได้จาก</a:t>
            </a:r>
            <a:r>
              <a:rPr lang="th-TH" altLang="th-TH" sz="2200" b="1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มีคนให้/เลี้ยง </a:t>
            </a:r>
            <a:r>
              <a:rPr lang="th-TH" altLang="th-TH" sz="2200" b="1" smtClean="0">
                <a:latin typeface="Tahoma" pitchFamily="34" charset="0"/>
                <a:cs typeface="Tahoma" pitchFamily="34" charset="0"/>
              </a:rPr>
              <a:t>ถึง</a:t>
            </a:r>
            <a:r>
              <a:rPr lang="th-TH" altLang="th-TH" sz="2200" b="1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ร้อยละ 50</a:t>
            </a:r>
          </a:p>
          <a:p>
            <a:pPr eaLnBrk="1" hangingPunct="1"/>
            <a:endParaRPr lang="th-TH" altLang="th-TH" sz="22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2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92931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285720" y="71443"/>
            <a:ext cx="8572560" cy="114297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สรุปข้อค้นพบ (ต่อ)</a:t>
            </a:r>
            <a:endParaRPr lang="th-TH" sz="4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250825" y="1125538"/>
            <a:ext cx="8686800" cy="53594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h-TH" b="1" dirty="0" smtClean="0">
              <a:cs typeface="+mj-cs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9C007F"/>
              </a:buClr>
              <a:buFont typeface="Wingdings 3"/>
              <a:buChar char=""/>
              <a:defRPr/>
            </a:pPr>
            <a:r>
              <a:rPr lang="th-TH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ภาคกลาง และ กทม.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สัดส่วนนักดื่ม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</a:t>
            </a:r>
            <a:r>
              <a:rPr lang="th-TH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ต่ำกว่า ค่าเฉลี่ยของประเทศเล็กน้อย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9C007F"/>
              </a:buClr>
              <a:buFont typeface="Wingdings 3"/>
              <a:buChar char=""/>
              <a:defRPr/>
            </a:pPr>
            <a:endParaRPr lang="th-TH" sz="26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9C007F"/>
              </a:buClr>
              <a:buFont typeface="Wingdings 3"/>
              <a:buChar char=""/>
              <a:defRPr/>
            </a:pPr>
            <a:r>
              <a:rPr lang="th-TH" sz="2600" b="1" dirty="0" smtClean="0">
                <a:solidFill>
                  <a:srgbClr val="68007F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ภาคกลาง</a:t>
            </a:r>
            <a:r>
              <a:rPr lang="th-TH" sz="2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พบว่า </a:t>
            </a:r>
            <a:r>
              <a:rPr lang="th-TH" sz="2600" b="1" dirty="0" smtClean="0">
                <a:solidFill>
                  <a:srgbClr val="68007F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เบียร์</a:t>
            </a:r>
            <a:r>
              <a:rPr lang="th-TH" sz="2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เป็นเครื่องดื่มที่</a:t>
            </a:r>
            <a:r>
              <a:rPr lang="th-TH" sz="2600" b="1" dirty="0" smtClean="0">
                <a:solidFill>
                  <a:srgbClr val="68007F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นิยมมากที่สุดในกลุ่มวัยรุ่น และนักดื่มหญิง 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ขณะ</a:t>
            </a:r>
            <a:r>
              <a:rPr lang="th-TH" sz="2600" b="1" dirty="0" smtClean="0">
                <a:solidFill>
                  <a:srgbClr val="68007F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กลุ่มผู้สูงอายุ 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นิยม</a:t>
            </a:r>
            <a:r>
              <a:rPr lang="th-TH" sz="2600" b="1" dirty="0" smtClean="0">
                <a:solidFill>
                  <a:srgbClr val="68007F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ดื่มสุรามากที่สุด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9C007F"/>
              </a:buClr>
              <a:buFont typeface="Wingdings 3"/>
              <a:buChar char=""/>
              <a:defRPr/>
            </a:pPr>
            <a:endParaRPr lang="th-TH" sz="2600" b="1" dirty="0" smtClean="0">
              <a:solidFill>
                <a:srgbClr val="68007F">
                  <a:lumMod val="60000"/>
                  <a:lumOff val="4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9C007F"/>
              </a:buClr>
              <a:buFont typeface="Wingdings 3"/>
              <a:buChar char=""/>
              <a:defRPr/>
            </a:pP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นักดื่ม</a:t>
            </a:r>
            <a:r>
              <a:rPr lang="th-TH" sz="2600" b="1" dirty="0" smtClean="0">
                <a:solidFill>
                  <a:srgbClr val="68007F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ชาย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2600" b="1" dirty="0" smtClean="0">
                <a:solidFill>
                  <a:srgbClr val="68007F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หญิง ใน กทม. 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</a:t>
            </a:r>
            <a:r>
              <a:rPr lang="th-TH" sz="2600" b="1" dirty="0" smtClean="0">
                <a:solidFill>
                  <a:srgbClr val="68007F">
                    <a:lumMod val="60000"/>
                    <a:lumOff val="4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ดื่มเบียร์เป็นหลัก 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คิดเป็น</a:t>
            </a:r>
            <a:r>
              <a:rPr lang="th-TH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600" b="1" dirty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56.8 </a:t>
            </a:r>
            <a:r>
              <a:rPr lang="th-TH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en-US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56.6 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ของเครื่องดื่มทั้งหมดที่บริโภค ตามลำดับ</a:t>
            </a:r>
            <a:endParaRPr lang="en-US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9C007F"/>
              </a:buClr>
              <a:buFont typeface="Wingdings 3"/>
              <a:buChar char=""/>
              <a:defRPr/>
            </a:pPr>
            <a:endParaRPr lang="th-TH" sz="2600" b="1" dirty="0" smtClean="0">
              <a:solidFill>
                <a:srgbClr val="68007F">
                  <a:lumMod val="60000"/>
                  <a:lumOff val="4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นักดื่ม</a:t>
            </a:r>
            <a:r>
              <a:rPr lang="th-TH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ภาคกลาง และ กทม. 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ค่าใช้จ่ายเฉลี่ยต่อคนต่อเดือน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สูงกว่า ค่าเฉลี่ยต่อคนต่อเดือนของประเทศ (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1,112.6 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และ 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1,376.4 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ตามลำดับ)</a:t>
            </a:r>
            <a:endParaRPr lang="th-TH" sz="2600" b="1" dirty="0" smtClean="0">
              <a:solidFill>
                <a:srgbClr val="FF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h-TH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นักดื่ม</a:t>
            </a:r>
            <a:r>
              <a:rPr lang="th-TH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ภาคกลาง</a:t>
            </a:r>
            <a:r>
              <a:rPr lang="th-TH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เคย</a:t>
            </a:r>
            <a:r>
              <a:rPr lang="th-TH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ประสบอุบัติเหตุจากการดื่มแล้วขับ ร้อยละ </a:t>
            </a:r>
            <a:r>
              <a:rPr lang="en-US" sz="2600" b="1" dirty="0" smtClean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9.4</a:t>
            </a:r>
            <a:endParaRPr lang="th-TH" sz="2600" b="1" dirty="0">
              <a:solidFill>
                <a:srgbClr val="FF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92931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92931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137989" y="2132856"/>
            <a:ext cx="520527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</a:t>
            </a:r>
            <a:r>
              <a:rPr lang="th-TH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คุณคะ</a:t>
            </a:r>
            <a:endParaRPr lang="th-TH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1600" dirty="0" smtClean="0">
                <a:solidFill>
                  <a:sysClr val="windowText" lastClr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ปัจจัยที่เกี่ยวข้องกับการบริโภคเครื่องดื่มแอลกอฮอล์และกลไกการก่อผลกระทบจากการบริโภค</a:t>
            </a:r>
            <a:endParaRPr lang="th-TH" sz="1600" dirty="0">
              <a:solidFill>
                <a:sysClr val="windowText" lastClr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j-cs"/>
            </a:endParaRPr>
          </a:p>
        </p:txBody>
      </p:sp>
      <p:grpSp>
        <p:nvGrpSpPr>
          <p:cNvPr id="11268" name="Group 1"/>
          <p:cNvGrpSpPr>
            <a:grpSpLocks noChangeAspect="1"/>
          </p:cNvGrpSpPr>
          <p:nvPr/>
        </p:nvGrpSpPr>
        <p:grpSpPr bwMode="auto">
          <a:xfrm>
            <a:off x="1571625" y="500063"/>
            <a:ext cx="6308725" cy="5929312"/>
            <a:chOff x="1800" y="5040"/>
            <a:chExt cx="9360" cy="10290"/>
          </a:xfrm>
        </p:grpSpPr>
        <p:sp>
          <p:nvSpPr>
            <p:cNvPr id="2122" name="AutoShape 74"/>
            <p:cNvSpPr>
              <a:spLocks noChangeAspect="1" noChangeArrowheads="1" noTextEdit="1"/>
            </p:cNvSpPr>
            <p:nvPr/>
          </p:nvSpPr>
          <p:spPr bwMode="auto">
            <a:xfrm>
              <a:off x="1800" y="5040"/>
              <a:ext cx="9360" cy="10290"/>
            </a:xfrm>
            <a:prstGeom prst="rect">
              <a:avLst/>
            </a:prstGeom>
            <a:noFill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>
                <a:latin typeface="+mn-lt"/>
                <a:cs typeface="+mj-cs"/>
              </a:endParaRPr>
            </a:p>
          </p:txBody>
        </p:sp>
        <p:grpSp>
          <p:nvGrpSpPr>
            <p:cNvPr id="11271" name="Group 2"/>
            <p:cNvGrpSpPr>
              <a:grpSpLocks/>
            </p:cNvGrpSpPr>
            <p:nvPr/>
          </p:nvGrpSpPr>
          <p:grpSpPr bwMode="auto">
            <a:xfrm>
              <a:off x="2160" y="5401"/>
              <a:ext cx="8175" cy="9618"/>
              <a:chOff x="2160" y="4321"/>
              <a:chExt cx="8640" cy="8821"/>
            </a:xfrm>
          </p:grpSpPr>
          <p:sp>
            <p:nvSpPr>
              <p:cNvPr id="2121" name="Text Box 73"/>
              <p:cNvSpPr txBox="1">
                <a:spLocks noChangeArrowheads="1"/>
              </p:cNvSpPr>
              <p:nvPr/>
            </p:nvSpPr>
            <p:spPr bwMode="auto">
              <a:xfrm>
                <a:off x="2521" y="8280"/>
                <a:ext cx="8279" cy="126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9pPr>
              </a:lstStyle>
              <a:p>
                <a:pPr algn="ctr">
                  <a:defRPr/>
                </a:pPr>
                <a:r>
                  <a:rPr lang="th-TH" altLang="th-TH" sz="1600" smtClean="0">
                    <a:latin typeface="Tahoma" pitchFamily="34" charset="0"/>
                    <a:cs typeface="Tahoma" pitchFamily="34" charset="0"/>
                  </a:rPr>
                  <a:t>การบริโภคเครื่องดื่มแอลกอฮอล์</a:t>
                </a:r>
                <a:endParaRPr lang="th-TH" altLang="th-TH" sz="360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73" name="Text Box 72"/>
              <p:cNvSpPr txBox="1">
                <a:spLocks noChangeArrowheads="1"/>
              </p:cNvSpPr>
              <p:nvPr/>
            </p:nvSpPr>
            <p:spPr bwMode="auto">
              <a:xfrm>
                <a:off x="2701" y="8821"/>
                <a:ext cx="1981" cy="54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h-TH" altLang="th-TH" sz="1600">
                    <a:latin typeface="Tahoma" pitchFamily="34" charset="0"/>
                    <a:cs typeface="Tahoma" pitchFamily="34" charset="0"/>
                  </a:rPr>
                  <a:t>รูปแบบการดื่ม</a:t>
                </a:r>
                <a:endParaRPr lang="th-TH" altLang="th-TH" sz="1000">
                  <a:latin typeface="Tahoma" pitchFamily="34" charset="0"/>
                  <a:cs typeface="Tahoma" pitchFamily="34" charset="0"/>
                </a:endParaRPr>
              </a:p>
              <a:p>
                <a:pPr eaLnBrk="0" hangingPunct="0"/>
                <a:endParaRPr lang="th-TH" altLang="th-TH" sz="36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74" name="Text Box 71"/>
              <p:cNvSpPr txBox="1">
                <a:spLocks noChangeArrowheads="1"/>
              </p:cNvSpPr>
              <p:nvPr/>
            </p:nvSpPr>
            <p:spPr bwMode="auto">
              <a:xfrm>
                <a:off x="8640" y="8821"/>
                <a:ext cx="1979" cy="54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h-TH" altLang="th-TH" sz="1600">
                    <a:latin typeface="Tahoma" pitchFamily="34" charset="0"/>
                    <a:cs typeface="Tahoma" pitchFamily="34" charset="0"/>
                  </a:rPr>
                  <a:t>ปริมาณการดื่ม</a:t>
                </a:r>
                <a:endParaRPr lang="th-TH" altLang="th-TH" sz="1000">
                  <a:latin typeface="Tahoma" pitchFamily="34" charset="0"/>
                  <a:cs typeface="Tahoma" pitchFamily="34" charset="0"/>
                </a:endParaRPr>
              </a:p>
              <a:p>
                <a:pPr eaLnBrk="0" hangingPunct="0"/>
                <a:endParaRPr lang="th-TH" altLang="th-TH" sz="36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75" name="Text Box 70"/>
              <p:cNvSpPr txBox="1">
                <a:spLocks noChangeArrowheads="1"/>
              </p:cNvSpPr>
              <p:nvPr/>
            </p:nvSpPr>
            <p:spPr bwMode="auto">
              <a:xfrm>
                <a:off x="2701" y="12240"/>
                <a:ext cx="1800" cy="7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h-TH" altLang="th-TH" sz="1100">
                    <a:latin typeface="Tahoma" pitchFamily="34" charset="0"/>
                    <a:cs typeface="Tahoma" pitchFamily="34" charset="0"/>
                  </a:rPr>
                  <a:t>โรคเรื้อรัง</a:t>
                </a:r>
              </a:p>
              <a:p>
                <a:pPr eaLnBrk="0" hangingPunct="0"/>
                <a:endParaRPr lang="th-TH" altLang="th-TH" sz="36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76" name="Text Box 69"/>
              <p:cNvSpPr txBox="1">
                <a:spLocks noChangeArrowheads="1"/>
              </p:cNvSpPr>
              <p:nvPr/>
            </p:nvSpPr>
            <p:spPr bwMode="auto">
              <a:xfrm>
                <a:off x="4682" y="12240"/>
                <a:ext cx="1979" cy="7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h-TH" altLang="th-TH" sz="1100">
                    <a:latin typeface="Tahoma" pitchFamily="34" charset="0"/>
                    <a:cs typeface="Tahoma" pitchFamily="34" charset="0"/>
                  </a:rPr>
                  <a:t>อุบัติเหตุ และโรคเฉียบพลัน</a:t>
                </a:r>
              </a:p>
              <a:p>
                <a:pPr eaLnBrk="0" hangingPunct="0"/>
                <a:endParaRPr lang="th-TH" altLang="th-TH" sz="36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77" name="Text Box 68"/>
              <p:cNvSpPr txBox="1">
                <a:spLocks noChangeArrowheads="1"/>
              </p:cNvSpPr>
              <p:nvPr/>
            </p:nvSpPr>
            <p:spPr bwMode="auto">
              <a:xfrm>
                <a:off x="6840" y="12240"/>
                <a:ext cx="1800" cy="7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h-TH" altLang="th-TH" sz="1100">
                    <a:latin typeface="Tahoma" pitchFamily="34" charset="0"/>
                    <a:cs typeface="Tahoma" pitchFamily="34" charset="0"/>
                  </a:rPr>
                  <a:t>ปัญหาสังคมเฉียบพลัน</a:t>
                </a:r>
              </a:p>
              <a:p>
                <a:pPr eaLnBrk="0" hangingPunct="0"/>
                <a:endParaRPr lang="th-TH" altLang="th-TH" sz="36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78" name="Text Box 67"/>
              <p:cNvSpPr txBox="1">
                <a:spLocks noChangeArrowheads="1"/>
              </p:cNvSpPr>
              <p:nvPr/>
            </p:nvSpPr>
            <p:spPr bwMode="auto">
              <a:xfrm>
                <a:off x="8822" y="12240"/>
                <a:ext cx="1797" cy="7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h-TH" altLang="th-TH" sz="1100">
                    <a:latin typeface="Tahoma" pitchFamily="34" charset="0"/>
                    <a:cs typeface="Tahoma" pitchFamily="34" charset="0"/>
                  </a:rPr>
                  <a:t>ปัญหาสังคมเรื้อรัง</a:t>
                </a:r>
              </a:p>
              <a:p>
                <a:pPr eaLnBrk="0" hangingPunct="0"/>
                <a:endParaRPr lang="th-TH" altLang="th-TH" sz="11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79" name="Oval 66"/>
              <p:cNvSpPr>
                <a:spLocks noChangeArrowheads="1"/>
              </p:cNvSpPr>
              <p:nvPr/>
            </p:nvSpPr>
            <p:spPr bwMode="auto">
              <a:xfrm>
                <a:off x="5672" y="9686"/>
                <a:ext cx="2068" cy="108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th-TH" altLang="th-TH" sz="1200" b="1">
                    <a:latin typeface="Tahoma" pitchFamily="34" charset="0"/>
                    <a:cs typeface="Tahoma" pitchFamily="34" charset="0"/>
                  </a:rPr>
                  <a:t>ความเมา</a:t>
                </a:r>
              </a:p>
            </p:txBody>
          </p:sp>
          <p:sp>
            <p:nvSpPr>
              <p:cNvPr id="11280" name="Oval 65"/>
              <p:cNvSpPr>
                <a:spLocks noChangeArrowheads="1"/>
              </p:cNvSpPr>
              <p:nvPr/>
            </p:nvSpPr>
            <p:spPr bwMode="auto">
              <a:xfrm>
                <a:off x="4321" y="10802"/>
                <a:ext cx="2069" cy="897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th-TH" altLang="th-TH" sz="1000" b="1">
                    <a:latin typeface="Tahoma" pitchFamily="34" charset="0"/>
                    <a:cs typeface="Tahoma" pitchFamily="34" charset="0"/>
                  </a:rPr>
                  <a:t>ความเป็นพิษ</a:t>
                </a:r>
              </a:p>
            </p:txBody>
          </p:sp>
          <p:sp>
            <p:nvSpPr>
              <p:cNvPr id="11281" name="Oval 64"/>
              <p:cNvSpPr>
                <a:spLocks noChangeArrowheads="1"/>
              </p:cNvSpPr>
              <p:nvPr/>
            </p:nvSpPr>
            <p:spPr bwMode="auto">
              <a:xfrm>
                <a:off x="6839" y="10802"/>
                <a:ext cx="2162" cy="897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th-TH" altLang="th-TH" sz="1200" b="1">
                    <a:latin typeface="Tahoma" pitchFamily="34" charset="0"/>
                    <a:cs typeface="Tahoma" pitchFamily="34" charset="0"/>
                  </a:rPr>
                  <a:t>ฤทธิ์เสพติด</a:t>
                </a:r>
              </a:p>
            </p:txBody>
          </p:sp>
          <p:sp>
            <p:nvSpPr>
              <p:cNvPr id="2111" name="Line 63"/>
              <p:cNvSpPr>
                <a:spLocks noChangeShapeType="1"/>
              </p:cNvSpPr>
              <p:nvPr/>
            </p:nvSpPr>
            <p:spPr bwMode="auto">
              <a:xfrm flipV="1">
                <a:off x="5581" y="10441"/>
                <a:ext cx="358" cy="3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10" name="Line 62"/>
              <p:cNvSpPr>
                <a:spLocks noChangeShapeType="1"/>
              </p:cNvSpPr>
              <p:nvPr/>
            </p:nvSpPr>
            <p:spPr bwMode="auto">
              <a:xfrm>
                <a:off x="7380" y="10441"/>
                <a:ext cx="361" cy="3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9" name="Line 61"/>
              <p:cNvSpPr>
                <a:spLocks noChangeShapeType="1"/>
              </p:cNvSpPr>
              <p:nvPr/>
            </p:nvSpPr>
            <p:spPr bwMode="auto">
              <a:xfrm>
                <a:off x="6300" y="11161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8" name="Line 60"/>
              <p:cNvSpPr>
                <a:spLocks noChangeShapeType="1"/>
              </p:cNvSpPr>
              <p:nvPr/>
            </p:nvSpPr>
            <p:spPr bwMode="auto">
              <a:xfrm>
                <a:off x="4682" y="9000"/>
                <a:ext cx="3958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7" name="Line 59"/>
              <p:cNvSpPr>
                <a:spLocks noChangeShapeType="1"/>
              </p:cNvSpPr>
              <p:nvPr/>
            </p:nvSpPr>
            <p:spPr bwMode="auto">
              <a:xfrm>
                <a:off x="3602" y="11161"/>
                <a:ext cx="0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6" name="Line 58"/>
              <p:cNvSpPr>
                <a:spLocks noChangeShapeType="1"/>
              </p:cNvSpPr>
              <p:nvPr/>
            </p:nvSpPr>
            <p:spPr bwMode="auto">
              <a:xfrm>
                <a:off x="3602" y="10981"/>
                <a:ext cx="89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5" name="Line 57"/>
              <p:cNvSpPr>
                <a:spLocks noChangeShapeType="1"/>
              </p:cNvSpPr>
              <p:nvPr/>
            </p:nvSpPr>
            <p:spPr bwMode="auto">
              <a:xfrm>
                <a:off x="3602" y="9362"/>
                <a:ext cx="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4" name="Line 56"/>
              <p:cNvSpPr>
                <a:spLocks noChangeShapeType="1"/>
              </p:cNvSpPr>
              <p:nvPr/>
            </p:nvSpPr>
            <p:spPr bwMode="auto">
              <a:xfrm flipH="1" flipV="1">
                <a:off x="3602" y="11161"/>
                <a:ext cx="719" cy="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040" y="9180"/>
                <a:ext cx="0" cy="16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040" y="9180"/>
                <a:ext cx="3597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7741" y="11520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9720" y="11161"/>
                <a:ext cx="0" cy="10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 flipV="1">
                <a:off x="9001" y="11161"/>
                <a:ext cx="7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3963" y="11701"/>
                <a:ext cx="0" cy="5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3963" y="11701"/>
                <a:ext cx="37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5762" y="1206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grpSp>
            <p:nvGrpSpPr>
              <p:cNvPr id="11298" name="Group 45"/>
              <p:cNvGrpSpPr>
                <a:grpSpLocks/>
              </p:cNvGrpSpPr>
              <p:nvPr/>
            </p:nvGrpSpPr>
            <p:grpSpPr bwMode="auto">
              <a:xfrm>
                <a:off x="6599" y="10620"/>
                <a:ext cx="1" cy="1260"/>
                <a:chOff x="6120" y="4974"/>
                <a:chExt cx="0" cy="1260"/>
              </a:xfrm>
            </p:grpSpPr>
            <p:sp>
              <p:nvSpPr>
                <p:cNvPr id="2095" name="Line 47"/>
                <p:cNvSpPr>
                  <a:spLocks noChangeShapeType="1"/>
                </p:cNvSpPr>
                <p:nvPr/>
              </p:nvSpPr>
              <p:spPr bwMode="auto">
                <a:xfrm>
                  <a:off x="-365646075" y="4974"/>
                  <a:ext cx="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sz="3600">
                    <a:latin typeface="+mn-lt"/>
                    <a:cs typeface="+mj-cs"/>
                  </a:endParaRPr>
                </a:p>
              </p:txBody>
            </p:sp>
            <p:sp>
              <p:nvSpPr>
                <p:cNvPr id="2094" name="Line 46"/>
                <p:cNvSpPr>
                  <a:spLocks noChangeShapeType="1"/>
                </p:cNvSpPr>
                <p:nvPr/>
              </p:nvSpPr>
              <p:spPr bwMode="auto">
                <a:xfrm>
                  <a:off x="-365646075" y="5874"/>
                  <a:ext cx="0" cy="36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sz="3600">
                    <a:latin typeface="+mn-lt"/>
                    <a:cs typeface="+mj-cs"/>
                  </a:endParaRPr>
                </a:p>
              </p:txBody>
            </p:sp>
          </p:grp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 flipV="1">
                <a:off x="9720" y="9362"/>
                <a:ext cx="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 flipH="1">
                <a:off x="8640" y="10901"/>
                <a:ext cx="10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5145" y="10082"/>
                <a:ext cx="71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 flipH="1">
                <a:off x="3963" y="10082"/>
                <a:ext cx="8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 flipH="1" flipV="1">
                <a:off x="3960" y="9362"/>
                <a:ext cx="2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4859" y="10082"/>
                <a:ext cx="361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 flipV="1">
                <a:off x="7921" y="9721"/>
                <a:ext cx="0" cy="11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 flipH="1">
                <a:off x="5220" y="9721"/>
                <a:ext cx="2701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 flipH="1">
                <a:off x="4321" y="9721"/>
                <a:ext cx="538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 flipH="1" flipV="1">
                <a:off x="4321" y="9362"/>
                <a:ext cx="0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4859" y="9721"/>
                <a:ext cx="361" cy="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7380" y="12060"/>
                <a:ext cx="2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5762" y="12060"/>
                <a:ext cx="1618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 flipV="1">
                <a:off x="6599" y="11881"/>
                <a:ext cx="2" cy="1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78" name="Text Box 30"/>
              <p:cNvSpPr txBox="1">
                <a:spLocks noChangeArrowheads="1"/>
              </p:cNvSpPr>
              <p:nvPr/>
            </p:nvSpPr>
            <p:spPr bwMode="auto">
              <a:xfrm>
                <a:off x="4861" y="7381"/>
                <a:ext cx="3059" cy="54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9pPr>
              </a:lstStyle>
              <a:p>
                <a:pPr algn="ctr">
                  <a:defRPr/>
                </a:pPr>
                <a:r>
                  <a:rPr lang="th-TH" altLang="th-TH" sz="1600" smtClean="0">
                    <a:latin typeface="Tahoma" pitchFamily="34" charset="0"/>
                    <a:cs typeface="Tahoma" pitchFamily="34" charset="0"/>
                  </a:rPr>
                  <a:t>การเริ่มต้นดื่ม</a:t>
                </a:r>
                <a:endParaRPr lang="th-TH" altLang="th-TH" sz="360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7" name="Text Box 29"/>
              <p:cNvSpPr txBox="1">
                <a:spLocks noChangeArrowheads="1"/>
              </p:cNvSpPr>
              <p:nvPr/>
            </p:nvSpPr>
            <p:spPr bwMode="auto">
              <a:xfrm>
                <a:off x="4861" y="6481"/>
                <a:ext cx="3059" cy="54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9pPr>
              </a:lstStyle>
              <a:p>
                <a:pPr algn="ctr">
                  <a:defRPr/>
                </a:pPr>
                <a:r>
                  <a:rPr lang="th-TH" altLang="th-TH" sz="1600" smtClean="0">
                    <a:latin typeface="Tahoma" pitchFamily="34" charset="0"/>
                    <a:cs typeface="Tahoma" pitchFamily="34" charset="0"/>
                  </a:rPr>
                  <a:t>ปัจจัย/ เงื่อนไข รายบุคคล</a:t>
                </a:r>
                <a:endParaRPr lang="th-TH" altLang="th-TH" sz="360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6" name="Text Box 28"/>
              <p:cNvSpPr txBox="1">
                <a:spLocks noChangeArrowheads="1"/>
              </p:cNvSpPr>
              <p:nvPr/>
            </p:nvSpPr>
            <p:spPr bwMode="auto">
              <a:xfrm>
                <a:off x="2521" y="5400"/>
                <a:ext cx="1979" cy="7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9pPr>
              </a:lstStyle>
              <a:p>
                <a:pPr algn="ctr">
                  <a:defRPr/>
                </a:pPr>
                <a:r>
                  <a:rPr lang="th-TH" altLang="th-TH" sz="1600" smtClean="0">
                    <a:latin typeface="Tahoma" pitchFamily="34" charset="0"/>
                    <a:cs typeface="Tahoma" pitchFamily="34" charset="0"/>
                  </a:rPr>
                  <a:t>ค่านิยมของสังคม</a:t>
                </a:r>
                <a:endParaRPr lang="th-TH" altLang="th-TH" sz="360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5" name="Text Box 27"/>
              <p:cNvSpPr txBox="1">
                <a:spLocks noChangeArrowheads="1"/>
              </p:cNvSpPr>
              <p:nvPr/>
            </p:nvSpPr>
            <p:spPr bwMode="auto">
              <a:xfrm>
                <a:off x="4861" y="5400"/>
                <a:ext cx="3059" cy="7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9pPr>
              </a:lstStyle>
              <a:p>
                <a:pPr algn="ctr">
                  <a:defRPr/>
                </a:pPr>
                <a:r>
                  <a:rPr lang="th-TH" altLang="th-TH" sz="1200" smtClean="0">
                    <a:latin typeface="Tahoma" pitchFamily="34" charset="0"/>
                    <a:cs typeface="Tahoma" pitchFamily="34" charset="0"/>
                  </a:rPr>
                  <a:t>การเข้าถึงเครื่องดื่ม</a:t>
                </a:r>
              </a:p>
              <a:p>
                <a:pPr algn="ctr" eaLnBrk="0" hangingPunct="0">
                  <a:defRPr/>
                </a:pPr>
                <a:r>
                  <a:rPr lang="th-TH" altLang="th-TH" sz="1200" smtClean="0">
                    <a:latin typeface="Tahoma" pitchFamily="34" charset="0"/>
                    <a:cs typeface="Tahoma" pitchFamily="34" charset="0"/>
                  </a:rPr>
                  <a:t>(เศรษฐศาสตร์, กายภาพ, สังคม)</a:t>
                </a:r>
              </a:p>
            </p:txBody>
          </p:sp>
          <p:sp>
            <p:nvSpPr>
              <p:cNvPr id="2074" name="Text Box 26"/>
              <p:cNvSpPr txBox="1">
                <a:spLocks noChangeArrowheads="1"/>
              </p:cNvSpPr>
              <p:nvPr/>
            </p:nvSpPr>
            <p:spPr bwMode="auto">
              <a:xfrm>
                <a:off x="8282" y="5400"/>
                <a:ext cx="1979" cy="7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9pPr>
              </a:lstStyle>
              <a:p>
                <a:pPr algn="ctr">
                  <a:defRPr/>
                </a:pPr>
                <a:r>
                  <a:rPr lang="th-TH" altLang="th-TH" sz="1400" smtClean="0">
                    <a:latin typeface="Tahoma" pitchFamily="34" charset="0"/>
                    <a:cs typeface="Tahoma" pitchFamily="34" charset="0"/>
                  </a:rPr>
                  <a:t>การโฆษณา ปัจจัยสนับสนุนการดื่ม</a:t>
                </a:r>
              </a:p>
            </p:txBody>
          </p:sp>
          <p:sp>
            <p:nvSpPr>
              <p:cNvPr id="2073" name="Text Box 25"/>
              <p:cNvSpPr txBox="1">
                <a:spLocks noChangeArrowheads="1"/>
              </p:cNvSpPr>
              <p:nvPr/>
            </p:nvSpPr>
            <p:spPr bwMode="auto">
              <a:xfrm>
                <a:off x="4861" y="4321"/>
                <a:ext cx="3059" cy="7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Lucida Sans Unicode" pitchFamily="34" charset="0"/>
                    <a:cs typeface="Cordia New" pitchFamily="34" charset="-34"/>
                  </a:defRPr>
                </a:lvl9pPr>
              </a:lstStyle>
              <a:p>
                <a:pPr algn="ctr">
                  <a:defRPr/>
                </a:pPr>
                <a:r>
                  <a:rPr lang="th-TH" altLang="th-TH" sz="1600" smtClean="0">
                    <a:latin typeface="Tahoma" pitchFamily="34" charset="0"/>
                    <a:cs typeface="Tahoma" pitchFamily="34" charset="0"/>
                  </a:rPr>
                  <a:t>นโยบายแอลกอฮอล์ </a:t>
                </a:r>
                <a:endParaRPr lang="th-TH" altLang="th-TH" sz="1000" smtClean="0">
                  <a:latin typeface="Tahoma" pitchFamily="34" charset="0"/>
                  <a:cs typeface="Tahoma" pitchFamily="34" charset="0"/>
                </a:endParaRPr>
              </a:p>
              <a:p>
                <a:pPr algn="ctr" eaLnBrk="0" hangingPunct="0">
                  <a:defRPr/>
                </a:pPr>
                <a:r>
                  <a:rPr lang="th-TH" altLang="th-TH" sz="1600" smtClean="0">
                    <a:latin typeface="Tahoma" pitchFamily="34" charset="0"/>
                    <a:cs typeface="Tahoma" pitchFamily="34" charset="0"/>
                  </a:rPr>
                  <a:t>และการนำไปปฏิบัติ</a:t>
                </a:r>
                <a:endParaRPr lang="th-TH" altLang="th-TH" sz="360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4500" y="5761"/>
                <a:ext cx="36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7921" y="5761"/>
                <a:ext cx="36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6300" y="5041"/>
                <a:ext cx="0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 flipV="1">
                <a:off x="4500" y="5041"/>
                <a:ext cx="361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7921" y="5041"/>
                <a:ext cx="361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6300" y="6120"/>
                <a:ext cx="2" cy="3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6300" y="7022"/>
                <a:ext cx="2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6300" y="7921"/>
                <a:ext cx="2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3602" y="6120"/>
                <a:ext cx="1260" cy="5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 flipH="1">
                <a:off x="7921" y="6120"/>
                <a:ext cx="1262" cy="5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3420" y="6120"/>
                <a:ext cx="1441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 flipH="1">
                <a:off x="7921" y="6120"/>
                <a:ext cx="1441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3241" y="6120"/>
                <a:ext cx="899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 flipH="1">
                <a:off x="8461" y="6120"/>
                <a:ext cx="108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3602" y="12960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5760" y="12960"/>
                <a:ext cx="2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7741" y="12960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9720" y="12960"/>
                <a:ext cx="2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 flipH="1">
                <a:off x="2160" y="13142"/>
                <a:ext cx="75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 flipV="1">
                <a:off x="2160" y="4680"/>
                <a:ext cx="0" cy="84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2160" y="4680"/>
                <a:ext cx="270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  <p:sp>
            <p:nvSpPr>
              <p:cNvPr id="2051" name="Line 3"/>
              <p:cNvSpPr>
                <a:spLocks noChangeShapeType="1"/>
              </p:cNvSpPr>
              <p:nvPr/>
            </p:nvSpPr>
            <p:spPr bwMode="auto">
              <a:xfrm>
                <a:off x="2160" y="5761"/>
                <a:ext cx="36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>
                  <a:latin typeface="+mn-lt"/>
                  <a:cs typeface="+mj-cs"/>
                </a:endParaRPr>
              </a:p>
            </p:txBody>
          </p:sp>
        </p:grpSp>
      </p:grpSp>
      <p:sp>
        <p:nvSpPr>
          <p:cNvPr id="11269" name="Rectangle 94"/>
          <p:cNvSpPr>
            <a:spLocks noChangeArrowheads="1"/>
          </p:cNvSpPr>
          <p:nvPr/>
        </p:nvSpPr>
        <p:spPr bwMode="auto">
          <a:xfrm>
            <a:off x="0" y="6396038"/>
            <a:ext cx="8786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altLang="th-TH" sz="1200" b="1">
                <a:latin typeface="Tahoma" pitchFamily="34" charset="0"/>
                <a:cs typeface="Tahoma" pitchFamily="34" charset="0"/>
              </a:rPr>
              <a:t>ดัดแปลงจาก</a:t>
            </a:r>
            <a:r>
              <a:rPr lang="en-US" altLang="th-TH" sz="1200" b="1">
                <a:latin typeface="Tahoma" pitchFamily="34" charset="0"/>
                <a:cs typeface="Tahoma" pitchFamily="34" charset="0"/>
              </a:rPr>
              <a:t> Birckmayer</a:t>
            </a:r>
            <a:r>
              <a:rPr lang="th-TH" altLang="th-TH" sz="1200" b="1">
                <a:latin typeface="Tahoma" pitchFamily="34" charset="0"/>
                <a:cs typeface="Tahoma" pitchFamily="34" charset="0"/>
              </a:rPr>
              <a:t>และคณะ </a:t>
            </a:r>
            <a:r>
              <a:rPr lang="en-US" altLang="th-TH" sz="1200" b="1">
                <a:latin typeface="Tahoma" pitchFamily="34" charset="0"/>
                <a:cs typeface="Tahoma" pitchFamily="34" charset="0"/>
              </a:rPr>
              <a:t>A general casual model to guide alcohol, tobacco and illicit drug prevention: assessing</a:t>
            </a:r>
          </a:p>
          <a:p>
            <a:r>
              <a:rPr lang="en-US" altLang="th-TH" sz="1200" b="1">
                <a:latin typeface="Tahoma" pitchFamily="34" charset="0"/>
                <a:cs typeface="Tahoma" pitchFamily="34" charset="0"/>
              </a:rPr>
              <a:t> the researchevidence (</a:t>
            </a:r>
            <a:r>
              <a:rPr lang="th-TH" altLang="th-TH" sz="1200" b="1">
                <a:latin typeface="Tahoma" pitchFamily="34" charset="0"/>
                <a:cs typeface="Tahoma" pitchFamily="34" charset="0"/>
              </a:rPr>
              <a:t>๒๐๐๔</a:t>
            </a:r>
            <a:r>
              <a:rPr lang="en-US" altLang="th-TH" sz="1200" b="1">
                <a:latin typeface="Tahoma" pitchFamily="34" charset="0"/>
                <a:cs typeface="Tahoma" pitchFamily="34" charset="0"/>
              </a:rPr>
              <a:t>),</a:t>
            </a:r>
            <a:r>
              <a:rPr lang="th-TH" altLang="th-TH" sz="1200" b="1">
                <a:latin typeface="Tahoma" pitchFamily="34" charset="0"/>
                <a:cs typeface="Tahoma" pitchFamily="34" charset="0"/>
              </a:rPr>
              <a:t> และ</a:t>
            </a:r>
            <a:r>
              <a:rPr lang="en-US" altLang="th-TH" sz="1200" b="1">
                <a:latin typeface="Tahoma" pitchFamily="34" charset="0"/>
                <a:cs typeface="Tahoma" pitchFamily="34" charset="0"/>
              </a:rPr>
              <a:t> Babor </a:t>
            </a:r>
            <a:r>
              <a:rPr lang="th-TH" altLang="th-TH" sz="1200" b="1">
                <a:latin typeface="Tahoma" pitchFamily="34" charset="0"/>
                <a:cs typeface="Tahoma" pitchFamily="34" charset="0"/>
              </a:rPr>
              <a:t>และคณะ </a:t>
            </a:r>
            <a:r>
              <a:rPr lang="en-US" altLang="th-TH" sz="1200" b="1">
                <a:latin typeface="Tahoma" pitchFamily="34" charset="0"/>
                <a:cs typeface="Tahoma" pitchFamily="34" charset="0"/>
              </a:rPr>
              <a:t>Alcohol No Ordinary Commodity (</a:t>
            </a:r>
            <a:r>
              <a:rPr lang="th-TH" altLang="th-TH" sz="1200" b="1">
                <a:latin typeface="Tahoma" pitchFamily="34" charset="0"/>
                <a:cs typeface="Tahoma" pitchFamily="34" charset="0"/>
              </a:rPr>
              <a:t>๒๐๐๓</a:t>
            </a:r>
            <a:r>
              <a:rPr lang="en-US" altLang="th-TH" sz="1200" b="1">
                <a:latin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79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5733256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951163"/>
            <a:ext cx="1724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4675188"/>
            <a:ext cx="1509712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663" y="22225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889000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0" y="35321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wn Arrow 12"/>
          <p:cNvSpPr/>
          <p:nvPr/>
        </p:nvSpPr>
        <p:spPr>
          <a:xfrm>
            <a:off x="3857625" y="2460625"/>
            <a:ext cx="357188" cy="6429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4" name="Down Arrow 13"/>
          <p:cNvSpPr/>
          <p:nvPr/>
        </p:nvSpPr>
        <p:spPr>
          <a:xfrm rot="16200000">
            <a:off x="4750594" y="3925094"/>
            <a:ext cx="285750" cy="13573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5" name="Down Arrow 14"/>
          <p:cNvSpPr/>
          <p:nvPr/>
        </p:nvSpPr>
        <p:spPr>
          <a:xfrm rot="10800000">
            <a:off x="5857875" y="1389063"/>
            <a:ext cx="357188" cy="19288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6" name="Down Arrow 15"/>
          <p:cNvSpPr/>
          <p:nvPr/>
        </p:nvSpPr>
        <p:spPr>
          <a:xfrm rot="16200000" flipH="1" flipV="1">
            <a:off x="3674269" y="4358482"/>
            <a:ext cx="295275" cy="12144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299" name="TextBox 17"/>
          <p:cNvSpPr txBox="1">
            <a:spLocks noChangeArrowheads="1"/>
          </p:cNvSpPr>
          <p:nvPr/>
        </p:nvSpPr>
        <p:spPr bwMode="auto">
          <a:xfrm>
            <a:off x="893763" y="3246438"/>
            <a:ext cx="26781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ดูดซึมเข้าสู่กระแสเลือด</a:t>
            </a:r>
          </a:p>
          <a:p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ลำไส้เล็ก 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&gt; 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กระเพาะอาหาร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0" name="TextBox 18"/>
          <p:cNvSpPr txBox="1">
            <a:spLocks noChangeArrowheads="1"/>
          </p:cNvSpPr>
          <p:nvPr/>
        </p:nvSpPr>
        <p:spPr bwMode="auto">
          <a:xfrm>
            <a:off x="4537075" y="5010150"/>
            <a:ext cx="38211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กระจายตัวไปส่วนต่าง ๆ ของร่างกาย</a:t>
            </a:r>
          </a:p>
          <a:p>
            <a:pPr algn="ctr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เข้าสู่กระแสเลือดไหลเวียน</a:t>
            </a:r>
          </a:p>
          <a:p>
            <a:pPr algn="ctr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ระดับจะสูงสุดในช่วง 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45 – 60 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นาที</a:t>
            </a:r>
          </a:p>
        </p:txBody>
      </p:sp>
      <p:sp>
        <p:nvSpPr>
          <p:cNvPr id="12301" name="TextBox 19"/>
          <p:cNvSpPr txBox="1">
            <a:spLocks noChangeArrowheads="1"/>
          </p:cNvSpPr>
          <p:nvPr/>
        </p:nvSpPr>
        <p:spPr bwMode="auto">
          <a:xfrm>
            <a:off x="1143000" y="5711825"/>
            <a:ext cx="3500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ทำลายพิษที่ตับ</a:t>
            </a:r>
          </a:p>
          <a:p>
            <a:pPr algn="ctr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ส่วนน้อยขับออกทางไต ปอด ผิวหนัง</a:t>
            </a:r>
          </a:p>
        </p:txBody>
      </p:sp>
      <p:sp>
        <p:nvSpPr>
          <p:cNvPr id="12302" name="TextBox 20"/>
          <p:cNvSpPr txBox="1">
            <a:spLocks noChangeArrowheads="1"/>
          </p:cNvSpPr>
          <p:nvPr/>
        </p:nvSpPr>
        <p:spPr bwMode="auto">
          <a:xfrm>
            <a:off x="6286500" y="1103313"/>
            <a:ext cx="2857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b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ขึ้นสู่สมอง</a:t>
            </a:r>
          </a:p>
          <a:p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ผ่านระบบสารสื่อประสาท</a:t>
            </a:r>
          </a:p>
          <a:p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มีฤทธิ์ </a:t>
            </a:r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“กดสมอง” </a:t>
            </a:r>
          </a:p>
          <a:p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มีผลต่อพฤติกรรม</a:t>
            </a:r>
          </a:p>
        </p:txBody>
      </p:sp>
      <p:sp>
        <p:nvSpPr>
          <p:cNvPr id="12303" name="TextBox 21"/>
          <p:cNvSpPr txBox="1">
            <a:spLocks noChangeArrowheads="1"/>
          </p:cNvSpPr>
          <p:nvPr/>
        </p:nvSpPr>
        <p:spPr bwMode="auto">
          <a:xfrm>
            <a:off x="571500" y="242888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36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เมื่อดื่มเครื่องดื่มแอลกอฮอล์...</a:t>
            </a:r>
          </a:p>
        </p:txBody>
      </p:sp>
      <p:pic>
        <p:nvPicPr>
          <p:cNvPr id="1230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38" y="1603375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5072063" y="6143625"/>
            <a:ext cx="3929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altLang="th-TH" sz="1400">
                <a:cs typeface="Cordia New" pitchFamily="34" charset="-34"/>
              </a:rPr>
              <a:t>ที่มา</a:t>
            </a:r>
            <a:r>
              <a:rPr lang="en-US" altLang="th-TH" sz="1400">
                <a:cs typeface="Cordia New" pitchFamily="34" charset="-34"/>
              </a:rPr>
              <a:t> : </a:t>
            </a:r>
            <a:r>
              <a:rPr lang="th-TH" altLang="th-TH" sz="1400" b="1">
                <a:latin typeface="TH SarabunPSK" pitchFamily="34" charset="-34"/>
                <a:cs typeface="TH SarabunPSK" pitchFamily="34" charset="-34"/>
              </a:rPr>
              <a:t>ผศ.ดร.นพ. วรภัทร รัตอาภา </a:t>
            </a:r>
          </a:p>
          <a:p>
            <a:pPr algn="r"/>
            <a:r>
              <a:rPr lang="th-TH" altLang="th-TH" sz="1400" b="1">
                <a:latin typeface="TH SarabunPSK" pitchFamily="34" charset="-34"/>
                <a:cs typeface="TH SarabunPSK" pitchFamily="34" charset="-34"/>
              </a:rPr>
              <a:t>การอบรมเชิงปฏิบัติการ นโยบายสุราในประเทศไทย</a:t>
            </a:r>
            <a:endParaRPr lang="en-US" altLang="th-TH" sz="1400" b="1"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altLang="th-TH" sz="1400" b="1">
                <a:latin typeface="TH SarabunPSK" pitchFamily="34" charset="-34"/>
                <a:cs typeface="TH SarabunPSK" pitchFamily="34" charset="-34"/>
              </a:rPr>
              <a:t>ศูนย์วิจัยปัญหาสุรา (ศวส.)</a:t>
            </a:r>
            <a:endParaRPr lang="th-TH" altLang="th-TH" sz="1400"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692150"/>
            <a:ext cx="91440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55625" y="4581525"/>
            <a:ext cx="1784350" cy="5032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07504" y="1628800"/>
            <a:ext cx="8784976" cy="251420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</a:t>
            </a:r>
            <a:br>
              <a:rPr lang="th-TH" sz="4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การบริโภคเครื่องดื่มแอลกอฮอล์ </a:t>
            </a:r>
            <a:br>
              <a:rPr lang="th-TH" sz="4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ของประเทศไทย</a:t>
            </a:r>
            <a:endParaRPr lang="th-TH" sz="4000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9" name="Picture 6" descr="https://blackribbon.nuuneoi.com/img/ribbon_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715000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hart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784225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5"/>
          <p:cNvSpPr>
            <a:spLocks noChangeArrowheads="1"/>
          </p:cNvSpPr>
          <p:nvPr/>
        </p:nvSpPr>
        <p:spPr bwMode="auto">
          <a:xfrm>
            <a:off x="0" y="-7938"/>
            <a:ext cx="9144000" cy="849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108825" tIns="54412" rIns="108825" bIns="54412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ปัจจัยเสี่ยง</a:t>
            </a:r>
            <a:r>
              <a:rPr lang="th-TH" altLang="ja-JP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ที่เป็นสาเหตุสำคัญของการสูญเสียปีสุขภาวะหรือภาระโรค</a:t>
            </a:r>
            <a:r>
              <a:rPr lang="en-US" altLang="ja-JP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(DALYs loss)</a:t>
            </a:r>
            <a:r>
              <a:rPr lang="th-TH" altLang="ja-JP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ในประเทศไทย พ.ศ.</a:t>
            </a:r>
            <a:r>
              <a:rPr lang="en-US" altLang="ja-JP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2552</a:t>
            </a:r>
            <a:endParaRPr lang="th-TH" altLang="en-US" sz="2000" dirty="0" smtClean="0">
              <a:latin typeface="Cordia New" pitchFamily="34" charset="-34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0" y="6562725"/>
            <a:ext cx="5000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5" tIns="54412" rIns="108825" bIns="54412" anchor="ctr">
            <a:spAutoFit/>
          </a:bodyPr>
          <a:lstStyle/>
          <a:p>
            <a:pPr defTabSz="1087438" eaLnBrk="0" hangingPunct="0"/>
            <a:r>
              <a:rPr lang="th-TH" altLang="en-US" sz="1200">
                <a:latin typeface="Tahoma" pitchFamily="34" charset="0"/>
                <a:cs typeface="Tahoma" pitchFamily="34" charset="0"/>
              </a:rPr>
              <a:t>แหล่งข้อมูล</a:t>
            </a:r>
            <a:r>
              <a:rPr lang="en-US" altLang="en-US" sz="1200">
                <a:latin typeface="Tahoma" pitchFamily="34" charset="0"/>
                <a:cs typeface="Tahoma" pitchFamily="34" charset="0"/>
              </a:rPr>
              <a:t> : Burden of disease in Thailand 2009, BOD working group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140200" y="5905500"/>
            <a:ext cx="4932363" cy="738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1400" b="1">
                <a:latin typeface="Tahoma" pitchFamily="34" charset="0"/>
                <a:cs typeface="Tahoma" pitchFamily="34" charset="0"/>
              </a:rPr>
              <a:t>ปัจจัยเสี่ยงที่เป็นสาเหตุสำคัญของการสูญเสียปีสุขภาวะของคนไทย </a:t>
            </a:r>
            <a:r>
              <a:rPr lang="en-US" altLang="th-TH" sz="1400" b="1">
                <a:latin typeface="Tahoma" pitchFamily="34" charset="0"/>
                <a:cs typeface="Tahoma" pitchFamily="34" charset="0"/>
              </a:rPr>
              <a:t>5</a:t>
            </a:r>
            <a:r>
              <a:rPr lang="th-TH" altLang="th-TH" sz="1400" b="1">
                <a:latin typeface="Tahoma" pitchFamily="34" charset="0"/>
                <a:cs typeface="Tahoma" pitchFamily="34" charset="0"/>
              </a:rPr>
              <a:t> อันดับแรก </a:t>
            </a:r>
            <a:r>
              <a:rPr lang="th-TH" altLang="th-TH" sz="1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เครื่องดื่มแอลกอฮอล์</a:t>
            </a:r>
            <a:r>
              <a:rPr lang="th-TH" altLang="th-TH" sz="1400" b="1">
                <a:latin typeface="Tahoma" pitchFamily="34" charset="0"/>
                <a:cs typeface="Tahoma" pitchFamily="34" charset="0"/>
              </a:rPr>
              <a:t>, บุหรี่/ยาสูบ, </a:t>
            </a:r>
            <a:r>
              <a:rPr lang="en-US" altLang="th-TH" sz="1400" b="1">
                <a:latin typeface="Tahoma" pitchFamily="34" charset="0"/>
                <a:cs typeface="Tahoma" pitchFamily="34" charset="0"/>
              </a:rPr>
              <a:t>HT, </a:t>
            </a:r>
            <a:r>
              <a:rPr lang="th-TH" altLang="th-TH" sz="1400" b="1">
                <a:latin typeface="Tahoma" pitchFamily="34" charset="0"/>
                <a:cs typeface="Tahoma" pitchFamily="34" charset="0"/>
              </a:rPr>
              <a:t>ไม่สวมหมวกนิรภัย และ คอเลสเตอรอลในเลือดสูง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2"/>
          <p:cNvSpPr>
            <a:spLocks noGrp="1"/>
          </p:cNvSpPr>
          <p:nvPr>
            <p:ph type="title"/>
          </p:nvPr>
        </p:nvSpPr>
        <p:spPr>
          <a:xfrm>
            <a:off x="423000" y="214932"/>
            <a:ext cx="8435280" cy="12241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ปริมาณการบริโภคเครื่องดื่มแอลกอฮอล์บริสุทธิ์ต่อหัวประชากรต่อปี </a:t>
            </a:r>
            <a:b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ของประชากรอายุ 15 ปีขึ้นไป </a:t>
            </a:r>
            <a:b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2540 - 2558</a:t>
            </a:r>
            <a:endParaRPr lang="th-TH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0" y="1500174"/>
          <a:ext cx="914400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572125"/>
            <a:ext cx="9144000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725488" indent="-725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ที่มา :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1) ข้อมูลปริมาณจำหน่าย ปริมาณผลิตสุราพื้นเมือง และปริมาณนำเข้าเครื่องดื่มแอลกอฮอล์จากกรมสรรพสามิต </a:t>
            </a:r>
          </a:p>
          <a:p>
            <a:pPr marL="725488" indent="-188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2) ข้อมูลจำนวนประชากรกลางปี (อายุ 15 ปีขึ้นไป) จากสำนักนโยบายและยุทธศาสตร์ สำนักปลัดกระทรวงสาธารณสุข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วิเคราะห์โดย : ศูนย์วิจัยปัญหาสุรา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ใช้วิธีคำนวณจากข้อมูลการขาย การผลิต และการนำเข้าในแต่ละปี จากกรมสรรพสามิต โดยระเบียบวิธีเดียวกับองค์การอนามัยโลก และองค์การอาหารและการเกษตรแห่งสหประชาชาติ ซึ่งยังมีข้อจำกัดสำคัญ ได้แก่ การไม่ได้นับรวมถึงเครื่องดื่มแอลกอฮอล์นอกระบบภาษี ไม่ได้รวมการบริโภคของชาวต่างชาติและนักท่องเที่ยวในประเทศไทยและของนักดื่มไทย ที่ไปบริโภคในต่างประเทศ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0975" y="357188"/>
            <a:ext cx="8820150" cy="500062"/>
          </a:xfrm>
          <a:solidFill>
            <a:schemeClr val="bg1"/>
          </a:solidFill>
        </p:spPr>
        <p:txBody>
          <a:bodyPr/>
          <a:lstStyle/>
          <a:p>
            <a:pPr marL="514350" indent="-514350" algn="ctr" eaLnBrk="1" hangingPunct="1">
              <a:buFont typeface="Wingdings 3" pitchFamily="18" charset="2"/>
              <a:buNone/>
            </a:pPr>
            <a:r>
              <a:rPr lang="th-TH" alt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400" b="1" smtClean="0">
                <a:latin typeface="Tahoma" pitchFamily="34" charset="0"/>
                <a:cs typeface="Tahoma" pitchFamily="34" charset="0"/>
              </a:rPr>
              <a:t>สถานการณ์การบริโภคเครื่องดื่มแอลกอฮอล์ ปี 2544 - 2558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57250" y="6257925"/>
            <a:ext cx="72723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1100">
                <a:latin typeface="Tahoma" pitchFamily="34" charset="0"/>
                <a:cs typeface="Tahoma" pitchFamily="34" charset="0"/>
              </a:rPr>
              <a:t>ที่มา</a:t>
            </a:r>
            <a:r>
              <a:rPr lang="en-US" altLang="th-TH" sz="1100">
                <a:latin typeface="Tahoma" pitchFamily="34" charset="0"/>
                <a:cs typeface="Tahoma" pitchFamily="34" charset="0"/>
              </a:rPr>
              <a:t> : </a:t>
            </a:r>
            <a:r>
              <a:rPr lang="th-TH" altLang="th-TH" sz="1100">
                <a:latin typeface="Tahoma" pitchFamily="34" charset="0"/>
                <a:cs typeface="Tahoma" pitchFamily="34" charset="0"/>
              </a:rPr>
              <a:t>ปี 2544, 2547, 2550, 2554 จากการสำรวจพฤติกรรมการสูบบุหรี่และการดื่มสุราของประชากร, สำนักงานสถิติแห่งชาติ</a:t>
            </a:r>
          </a:p>
          <a:p>
            <a:r>
              <a:rPr lang="th-TH" altLang="th-TH" sz="1100">
                <a:latin typeface="Tahoma" pitchFamily="34" charset="0"/>
                <a:cs typeface="Tahoma" pitchFamily="34" charset="0"/>
              </a:rPr>
              <a:t>         ปี 2549, 2552, 2556, 2558 จากการสำรวจอนามัยและสวัสดิการ, สำนักงานสถิติแห่งชาติ </a:t>
            </a:r>
          </a:p>
          <a:p>
            <a:endParaRPr lang="th-TH" altLang="th-TH" sz="11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8050"/>
            <a:ext cx="9144000" cy="708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ความชุกการดื่มเครื่องดื่มแอลกอฮอล์ของประชากรที่อายุ 15 ปีขึ้นไป 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2544 - 2558</a:t>
            </a:r>
            <a:endParaRPr lang="th-TH" sz="20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แผนภูมิ 5"/>
          <p:cNvGraphicFramePr/>
          <p:nvPr/>
        </p:nvGraphicFramePr>
        <p:xfrm>
          <a:off x="107156" y="1785926"/>
          <a:ext cx="867968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ถไฟใต้ดิน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รถไฟใต้ดิน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รถไฟใต้ดิน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รถไฟใต้ดิน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รถไฟใต้ดิน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รถไฟใต้ดิน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รวมกลุ่ม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รวมกลุ่ม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รถไฟใต้ดิน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รวมกลุ่ม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รวมกลุ่ม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รถไฟใต้ดิน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รวมกลุ่ม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รวมกลุ่ม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1284</Words>
  <Application>Microsoft Office PowerPoint</Application>
  <PresentationFormat>นำเสนอทางหน้าจอ (4:3)</PresentationFormat>
  <Paragraphs>136</Paragraphs>
  <Slides>26</Slides>
  <Notes>5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8" baseType="lpstr">
      <vt:lpstr>รวมกลุ่ม</vt:lpstr>
      <vt:lpstr>แผ่นงาน Microsoft Office Excel 97-2003</vt:lpstr>
      <vt:lpstr>สถานการณ์การบริโภคเครื่องดื่มแอลกอฮอล์ในประเทศไทย  และพื้นที่ภาคกลาง</vt:lpstr>
      <vt:lpstr>ขอบเขตการนำเสนอ</vt:lpstr>
      <vt:lpstr>ปัจจัยที่เกี่ยวข้องกับการบริโภคเครื่องดื่มแอลกอฮอล์และกลไกการก่อผลกระทบจากการบริโภค</vt:lpstr>
      <vt:lpstr>ภาพนิ่ง 4</vt:lpstr>
      <vt:lpstr>ภาพนิ่ง 5</vt:lpstr>
      <vt:lpstr>สถานการณ์ การบริโภคเครื่องดื่มแอลกอฮอล์  ของประเทศไทย</vt:lpstr>
      <vt:lpstr>ภาพนิ่ง 7</vt:lpstr>
      <vt:lpstr>ปริมาณการบริโภคเครื่องดื่มแอลกอฮอล์บริสุทธิ์ต่อหัวประชากรต่อปี  ของประชากรอายุ 15 ปีขึ้นไป  พ.ศ. 2540 - 2558</vt:lpstr>
      <vt:lpstr>ภาพนิ่ง 9</vt:lpstr>
      <vt:lpstr>ภาพนิ่ง 10</vt:lpstr>
      <vt:lpstr>ภาพนิ่ง 11</vt:lpstr>
      <vt:lpstr>ภาพนิ่ง 12</vt:lpstr>
      <vt:lpstr>สถานที่ซื้อและบริโภคเครื่องดื่มแอลกอฮอล์ของนักดื่มไทย</vt:lpstr>
      <vt:lpstr>สถานการณ์การบริโภคเครื่องดื่มแอลกอฮอล์  ภาคกลาง และ กรุงเทพมหานคร ปี 2558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สรุปข้อค้นพบ</vt:lpstr>
      <vt:lpstr>สรุปข้อค้นพบ (ต่อ)</vt:lpstr>
      <vt:lpstr>ภาพนิ่ง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สถานการณ์การบริโภคเครื่องดื่มแอลกอฮอล์ในประเทศไทย  และพื้นที่ภาคใต้</dc:title>
  <dc:creator>HP_G4</dc:creator>
  <cp:lastModifiedBy>Corporate Edition</cp:lastModifiedBy>
  <cp:revision>26</cp:revision>
  <dcterms:created xsi:type="dcterms:W3CDTF">2016-12-21T01:48:32Z</dcterms:created>
  <dcterms:modified xsi:type="dcterms:W3CDTF">2017-08-28T09:07:35Z</dcterms:modified>
</cp:coreProperties>
</file>